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124"/>
  </p:notesMasterIdLst>
  <p:handoutMasterIdLst>
    <p:handoutMasterId r:id="rId125"/>
  </p:handoutMasterIdLst>
  <p:sldIdLst>
    <p:sldId id="256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69" r:id="rId13"/>
    <p:sldId id="365" r:id="rId14"/>
    <p:sldId id="370" r:id="rId15"/>
    <p:sldId id="373" r:id="rId16"/>
    <p:sldId id="374" r:id="rId17"/>
    <p:sldId id="392" r:id="rId18"/>
    <p:sldId id="398" r:id="rId19"/>
    <p:sldId id="400" r:id="rId20"/>
    <p:sldId id="259" r:id="rId21"/>
    <p:sldId id="361" r:id="rId22"/>
    <p:sldId id="362" r:id="rId23"/>
    <p:sldId id="302" r:id="rId24"/>
    <p:sldId id="287" r:id="rId25"/>
    <p:sldId id="262" r:id="rId26"/>
    <p:sldId id="263" r:id="rId27"/>
    <p:sldId id="304" r:id="rId28"/>
    <p:sldId id="264" r:id="rId29"/>
    <p:sldId id="265" r:id="rId30"/>
    <p:sldId id="386" r:id="rId31"/>
    <p:sldId id="394" r:id="rId32"/>
    <p:sldId id="387" r:id="rId33"/>
    <p:sldId id="388" r:id="rId34"/>
    <p:sldId id="395" r:id="rId35"/>
    <p:sldId id="396" r:id="rId36"/>
    <p:sldId id="390" r:id="rId37"/>
    <p:sldId id="391" r:id="rId38"/>
    <p:sldId id="399" r:id="rId39"/>
    <p:sldId id="299" r:id="rId40"/>
    <p:sldId id="300" r:id="rId41"/>
    <p:sldId id="301" r:id="rId42"/>
    <p:sldId id="268" r:id="rId43"/>
    <p:sldId id="269" r:id="rId44"/>
    <p:sldId id="270" r:id="rId45"/>
    <p:sldId id="314" r:id="rId46"/>
    <p:sldId id="306" r:id="rId47"/>
    <p:sldId id="307" r:id="rId48"/>
    <p:sldId id="271" r:id="rId49"/>
    <p:sldId id="272" r:id="rId50"/>
    <p:sldId id="273" r:id="rId51"/>
    <p:sldId id="274" r:id="rId52"/>
    <p:sldId id="275" r:id="rId53"/>
    <p:sldId id="375" r:id="rId54"/>
    <p:sldId id="276" r:id="rId55"/>
    <p:sldId id="278" r:id="rId56"/>
    <p:sldId id="397" r:id="rId57"/>
    <p:sldId id="279" r:id="rId58"/>
    <p:sldId id="308" r:id="rId59"/>
    <p:sldId id="366" r:id="rId60"/>
    <p:sldId id="280" r:id="rId61"/>
    <p:sldId id="282" r:id="rId62"/>
    <p:sldId id="283" r:id="rId63"/>
    <p:sldId id="281" r:id="rId64"/>
    <p:sldId id="367" r:id="rId65"/>
    <p:sldId id="309" r:id="rId66"/>
    <p:sldId id="284" r:id="rId67"/>
    <p:sldId id="310" r:id="rId68"/>
    <p:sldId id="285" r:id="rId69"/>
    <p:sldId id="286" r:id="rId70"/>
    <p:sldId id="311" r:id="rId71"/>
    <p:sldId id="313" r:id="rId72"/>
    <p:sldId id="289" r:id="rId73"/>
    <p:sldId id="315" r:id="rId74"/>
    <p:sldId id="292" r:id="rId75"/>
    <p:sldId id="316" r:id="rId76"/>
    <p:sldId id="293" r:id="rId77"/>
    <p:sldId id="317" r:id="rId78"/>
    <p:sldId id="294" r:id="rId79"/>
    <p:sldId id="295" r:id="rId80"/>
    <p:sldId id="296" r:id="rId81"/>
    <p:sldId id="297" r:id="rId82"/>
    <p:sldId id="298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330" r:id="rId96"/>
    <p:sldId id="331" r:id="rId97"/>
    <p:sldId id="332" r:id="rId98"/>
    <p:sldId id="333" r:id="rId99"/>
    <p:sldId id="334" r:id="rId100"/>
    <p:sldId id="335" r:id="rId101"/>
    <p:sldId id="336" r:id="rId102"/>
    <p:sldId id="337" r:id="rId103"/>
    <p:sldId id="338" r:id="rId104"/>
    <p:sldId id="339" r:id="rId105"/>
    <p:sldId id="340" r:id="rId106"/>
    <p:sldId id="341" r:id="rId107"/>
    <p:sldId id="342" r:id="rId108"/>
    <p:sldId id="343" r:id="rId109"/>
    <p:sldId id="344" r:id="rId110"/>
    <p:sldId id="345" r:id="rId111"/>
    <p:sldId id="346" r:id="rId112"/>
    <p:sldId id="347" r:id="rId113"/>
    <p:sldId id="348" r:id="rId114"/>
    <p:sldId id="349" r:id="rId115"/>
    <p:sldId id="350" r:id="rId116"/>
    <p:sldId id="351" r:id="rId117"/>
    <p:sldId id="352" r:id="rId118"/>
    <p:sldId id="364" r:id="rId119"/>
    <p:sldId id="353" r:id="rId120"/>
    <p:sldId id="357" r:id="rId121"/>
    <p:sldId id="359" r:id="rId122"/>
    <p:sldId id="363" r:id="rId123"/>
  </p:sldIdLst>
  <p:sldSz cx="9144000" cy="6858000" type="screen4x3"/>
  <p:notesSz cx="7086600" cy="102235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020C"/>
    <a:srgbClr val="6FD7A1"/>
    <a:srgbClr val="22581C"/>
    <a:srgbClr val="FFFFFF"/>
    <a:srgbClr val="D10729"/>
    <a:srgbClr val="CCFFCC"/>
    <a:srgbClr val="99FF99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73719" autoAdjust="0"/>
  </p:normalViewPr>
  <p:slideViewPr>
    <p:cSldViewPr showGuides="1">
      <p:cViewPr varScale="1">
        <p:scale>
          <a:sx n="50" d="100"/>
          <a:sy n="50" d="100"/>
        </p:scale>
        <p:origin x="158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0" d="100"/>
          <a:sy n="50" d="100"/>
        </p:scale>
        <p:origin x="-2640" y="-108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6.xml"/><Relationship Id="rId2" Type="http://schemas.openxmlformats.org/officeDocument/2006/relationships/slide" Target="slides/slide45.xml"/><Relationship Id="rId1" Type="http://schemas.openxmlformats.org/officeDocument/2006/relationships/slide" Target="slides/slide43.xml"/><Relationship Id="rId6" Type="http://schemas.openxmlformats.org/officeDocument/2006/relationships/slide" Target="slides/slide73.xml"/><Relationship Id="rId5" Type="http://schemas.openxmlformats.org/officeDocument/2006/relationships/slide" Target="slides/slide71.xml"/><Relationship Id="rId4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57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4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67.wmf"/><Relationship Id="rId1" Type="http://schemas.openxmlformats.org/officeDocument/2006/relationships/image" Target="../media/image71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1DC11EC4-96B6-4339-877C-FAF5CA0C325D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CFB5EA3E-50F6-427C-8350-6C1EC49B950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99748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알고리즘 강의 슬라이드 1a 서막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DDCE7A4F-E76B-442C-AA4B-58C81AE647B0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742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856163"/>
            <a:ext cx="51974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2325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도경구역, 알고리즘, 사이텍미디어, 1999</a:t>
            </a:r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9712325"/>
            <a:ext cx="3070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11" tIns="49455" rIns="98911" bIns="49455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>
                <a:ea typeface="굴림" pitchFamily="50" charset="-127"/>
              </a:defRPr>
            </a:lvl1pPr>
          </a:lstStyle>
          <a:p>
            <a:pPr>
              <a:defRPr/>
            </a:pPr>
            <a:fld id="{8A619B20-74D8-4001-B5AE-8513A1D830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476707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알고리즘 강의 슬라이드 1a 서막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9EC1373-A3CD-46BE-9C93-2CC1C43692ED}" type="datetime1">
              <a:rPr lang="ko-KR" altLang="en-US" smtClean="0"/>
              <a:pPr/>
              <a:t>2019-03-19</a:t>
            </a:fld>
            <a:endParaRPr lang="en-US" altLang="ko-KR" smtClean="0"/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도경구역, 알고리즘, 사이텍미디어, 1999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8EB055-4862-4813-B0DD-96E8D8132B7B}" type="slidenum">
              <a:rPr lang="en-US" altLang="ko-KR" smtClean="0"/>
              <a:pPr/>
              <a:t>1</a:t>
            </a:fld>
            <a:endParaRPr lang="en-US" altLang="ko-KR" smtClean="0"/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47564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 밑에 있는 것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 위에 </a:t>
            </a:r>
            <a:r>
              <a:rPr lang="ko-KR" altLang="en-US" dirty="0" err="1" smtClean="0"/>
              <a:t>있는건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O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1a 서막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DCE7A4F-E76B-442C-AA4B-58C81AE647B0}" type="datetime1">
              <a:rPr lang="ko-KR" altLang="en-US" smtClean="0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A619B20-74D8-4001-B5AE-8513A1D830F2}" type="slidenum">
              <a:rPr lang="en-US" altLang="ko-KR" smtClean="0"/>
              <a:pPr>
                <a:defRPr/>
              </a:pPr>
              <a:t>113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5235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?? = m + 6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1a 서막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DCE7A4F-E76B-442C-AA4B-58C81AE647B0}" type="datetime1">
              <a:rPr lang="ko-KR" altLang="en-US" smtClean="0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A619B20-74D8-4001-B5AE-8513A1D830F2}" type="slidenum">
              <a:rPr lang="en-US" altLang="ko-KR" smtClean="0"/>
              <a:pPr>
                <a:defRPr/>
              </a:pPr>
              <a:t>120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884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1a 서막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DCE7A4F-E76B-442C-AA4B-58C81AE647B0}" type="datetime1">
              <a:rPr lang="ko-KR" altLang="en-US" smtClean="0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A619B20-74D8-4001-B5AE-8513A1D830F2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851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 smtClean="0"/>
              <a:t>&lt;</a:t>
            </a:r>
            <a:r>
              <a:rPr lang="ko-KR" altLang="en-US" sz="1000" dirty="0" smtClean="0"/>
              <a:t>첨자</a:t>
            </a:r>
            <a:r>
              <a:rPr lang="en-US" altLang="ko-KR" sz="1000" dirty="0" smtClean="0"/>
              <a:t>&gt;</a:t>
            </a:r>
          </a:p>
          <a:p>
            <a:r>
              <a:rPr lang="en-US" altLang="ko-KR" sz="1000" dirty="0" smtClean="0"/>
              <a:t>Result = 0</a:t>
            </a:r>
            <a:endParaRPr lang="ko-KR" altLang="en-US" sz="1000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1a 서막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DCE7A4F-E76B-442C-AA4B-58C81AE647B0}" type="datetime1">
              <a:rPr lang="ko-KR" altLang="en-US" smtClean="0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A619B20-74D8-4001-B5AE-8513A1D830F2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625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87610"/>
            <a:r>
              <a:rPr lang="en-US" altLang="ko-KR" dirty="0" err="1" smtClean="0"/>
              <a:t>알고리즘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강의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슬라이드</a:t>
            </a:r>
            <a:r>
              <a:rPr lang="en-US" altLang="ko-KR" dirty="0" smtClean="0"/>
              <a:t> 1a </a:t>
            </a:r>
            <a:r>
              <a:rPr lang="en-US" altLang="ko-KR" dirty="0" err="1" smtClean="0"/>
              <a:t>서막</a:t>
            </a:r>
            <a:endParaRPr lang="en-US" altLang="ko-KR" dirty="0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defTabSz="987610"/>
            <a:fld id="{07ACDBF8-1611-4764-AA02-66675DA06E4C}" type="datetime1">
              <a:rPr lang="ko-KR" altLang="en-US"/>
              <a:pPr defTabSz="987610"/>
              <a:t>2019-03-19</a:t>
            </a:fld>
            <a:endParaRPr lang="en-US" altLang="ko-KR" dirty="0"/>
          </a:p>
        </p:txBody>
      </p:sp>
      <p:sp>
        <p:nvSpPr>
          <p:cNvPr id="51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pPr defTabSz="987610"/>
            <a:r>
              <a:rPr lang="en-US" altLang="ko-KR" dirty="0" err="1" smtClean="0"/>
              <a:t>도경구역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알고리즘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사이텍미디어</a:t>
            </a:r>
            <a:r>
              <a:rPr lang="en-US" altLang="ko-KR" dirty="0" smtClean="0"/>
              <a:t>, 1999</a:t>
            </a:r>
          </a:p>
        </p:txBody>
      </p:sp>
      <p:sp>
        <p:nvSpPr>
          <p:cNvPr id="51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7610"/>
            <a:fld id="{CD2FF54F-676A-4674-B013-E0F9A1E9586E}" type="slidenum">
              <a:rPr lang="en-US" altLang="ko-KR" smtClean="0"/>
              <a:pPr defTabSz="987610"/>
              <a:t>83</a:t>
            </a:fld>
            <a:endParaRPr lang="en-US" altLang="ko-KR" dirty="0" smtClean="0"/>
          </a:p>
        </p:txBody>
      </p:sp>
      <p:sp>
        <p:nvSpPr>
          <p:cNvPr id="51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35813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배열에선 열의 개수를 꼭 </a:t>
            </a:r>
            <a:r>
              <a:rPr lang="ko-KR" altLang="en-US" dirty="0" err="1" smtClean="0"/>
              <a:t>념겨주어야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1a 서막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DCE7A4F-E76B-442C-AA4B-58C81AE647B0}" type="datetime1">
              <a:rPr lang="ko-KR" altLang="en-US" smtClean="0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A619B20-74D8-4001-B5AE-8513A1D830F2}" type="slidenum">
              <a:rPr lang="en-US" altLang="ko-KR" smtClean="0"/>
              <a:pPr>
                <a:defRPr/>
              </a:pPr>
              <a:t>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2369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1a 서막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DCE7A4F-E76B-442C-AA4B-58C81AE647B0}" type="datetime1">
              <a:rPr lang="ko-KR" altLang="en-US" smtClean="0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A619B20-74D8-4001-B5AE-8513A1D830F2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8656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빅오가</a:t>
            </a:r>
            <a:r>
              <a:rPr lang="ko-KR" altLang="en-US" dirty="0" smtClean="0"/>
              <a:t> 제일 중요</a:t>
            </a:r>
            <a:endParaRPr lang="en-US" altLang="ko-KR" dirty="0" smtClean="0"/>
          </a:p>
          <a:p>
            <a:r>
              <a:rPr lang="ko-KR" altLang="en-US" dirty="0" smtClean="0"/>
              <a:t>스몰 오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asymptoticalaly</a:t>
            </a:r>
            <a:r>
              <a:rPr lang="en-US" altLang="ko-KR" dirty="0" smtClean="0"/>
              <a:t> tight, </a:t>
            </a:r>
            <a:r>
              <a:rPr lang="ko-KR" altLang="en-US" dirty="0" smtClean="0"/>
              <a:t>시간복잡도의 급이 다름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 위에 </a:t>
            </a:r>
            <a:r>
              <a:rPr lang="ko-KR" altLang="en-US" dirty="0" err="1" smtClean="0"/>
              <a:t>있는것</a:t>
            </a:r>
            <a:endParaRPr lang="en-US" altLang="ko-KR" dirty="0" smtClean="0"/>
          </a:p>
          <a:p>
            <a:r>
              <a:rPr lang="ko-KR" altLang="en-US" dirty="0" smtClean="0"/>
              <a:t>오메가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오의 반대</a:t>
            </a:r>
            <a:endParaRPr lang="en-US" altLang="ko-KR" dirty="0" smtClean="0"/>
          </a:p>
          <a:p>
            <a:r>
              <a:rPr lang="ko-KR" altLang="en-US" dirty="0" err="1" smtClean="0"/>
              <a:t>세타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위 아래로 딱 잡아주고 있는 형태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 아래가 타이트하게 </a:t>
            </a:r>
            <a:r>
              <a:rPr lang="ko-KR" altLang="en-US" dirty="0" err="1" smtClean="0"/>
              <a:t>잡혀있음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1a 서막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DCE7A4F-E76B-442C-AA4B-58C81AE647B0}" type="datetime1">
              <a:rPr lang="ko-KR" altLang="en-US" smtClean="0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A619B20-74D8-4001-B5AE-8513A1D830F2}" type="slidenum">
              <a:rPr lang="en-US" altLang="ko-KR" smtClean="0"/>
              <a:pPr>
                <a:defRPr/>
              </a:pPr>
              <a:t>90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1132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의 조합을 보여줌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1a 서막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DCE7A4F-E76B-442C-AA4B-58C81AE647B0}" type="datetime1">
              <a:rPr lang="ko-KR" altLang="en-US" smtClean="0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A619B20-74D8-4001-B5AE-8513A1D830F2}" type="slidenum">
              <a:rPr lang="en-US" altLang="ko-KR" smtClean="0"/>
              <a:pPr>
                <a:defRPr/>
              </a:pPr>
              <a:t>94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0065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아무리 빨라도 이거 보단 더 걸린다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알고리즘 강의 슬라이드 1a 서막</a:t>
            </a:r>
            <a:endParaRPr lang="en-US" altLang="ko-KR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DDCE7A4F-E76B-442C-AA4B-58C81AE647B0}" type="datetime1">
              <a:rPr lang="ko-KR" altLang="en-US" smtClean="0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도경구역, 알고리즘, 사이텍미디어, 1999</a:t>
            </a: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A619B20-74D8-4001-B5AE-8513A1D830F2}" type="slidenum">
              <a:rPr lang="en-US" altLang="ko-KR" smtClean="0"/>
              <a:pPr>
                <a:defRPr/>
              </a:pPr>
              <a:t>99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48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09800"/>
            <a:ext cx="777240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 sz="28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F4916-C274-4B8C-A074-E79AE4EB75EB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35F63-F620-4C3D-B6E4-02584175DEE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1AE7E-A34B-4943-A7FB-BDF60B320F00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E3D3D-6E18-4192-A1B8-96983D146D4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3652C-1C96-4805-97E3-3D54BE4F19B5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8E8E5-A963-4C09-B667-91758456211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89B60-77AF-4D55-8F91-97238FC7B495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0899E-B906-4CC4-BFAD-6864D53656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4BD03-0EB6-4C67-BA56-E3542B1FB571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953BA-3805-4052-8F38-3DE05F657C4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FD28A-0D74-4593-91F0-3DCAC1AEB1CF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31C52-29F9-4E79-AF0A-260F250FF0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3A061-5ED9-45C8-B49A-74B74DFA7D06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FF8A3-478A-40A3-A62B-AE398F9896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A64B8-74D8-493F-8AE3-232D1AA414E9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2858D-1269-4D7F-B2D3-351BEC1AB16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8B3E2-5D15-4894-AB8D-A835AE622E2D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4183C-84E3-4D64-BF41-AA6F96472F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D737B-A6CC-4541-A232-81E28F10F205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7EE09-5C96-4858-B6A9-373B06A9340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3353F7-A2C2-4FF1-8DCA-7B17EAD9B3D6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C7505-ED7E-46A3-90FF-3F4ACB8588D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A9444-099C-44A1-A183-CA33454AEAE8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DAE10-0A9F-4AAC-8142-1CCE95DF5D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76BB8-23D9-4BD6-9EF1-9669D45A84D3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E9DBA-902D-4892-9CE3-2F2B657A4B7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8F4DDAC-5866-4CFD-8798-B626AC5F37BC}" type="datetime1">
              <a:rPr lang="ko-KR" altLang="en-US"/>
              <a:pPr>
                <a:defRPr/>
              </a:pPr>
              <a:t>2019-03-19</a:t>
            </a:fld>
            <a:endParaRPr lang="en-US" altLang="ko-K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fld id="{9D263A1D-12B7-4CBA-8DA7-AC8302C066E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22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922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 2" pitchFamily="18" charset="2"/>
        <a:buBlip>
          <a:blip r:embed="rId15"/>
        </a:buBlip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ü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5.wmf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56.w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39.bin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6.w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63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43.bin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7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48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77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6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73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75.w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image" Target="../media/image82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9.wmf"/><Relationship Id="rId11" Type="http://schemas.openxmlformats.org/officeDocument/2006/relationships/image" Target="../media/image81.wmf"/><Relationship Id="rId5" Type="http://schemas.openxmlformats.org/officeDocument/2006/relationships/oleObject" Target="../embeddings/oleObject59.bin"/><Relationship Id="rId10" Type="http://schemas.openxmlformats.org/officeDocument/2006/relationships/oleObject" Target="../embeddings/oleObject62.bin"/><Relationship Id="rId4" Type="http://schemas.openxmlformats.org/officeDocument/2006/relationships/image" Target="../media/image78.wmf"/><Relationship Id="rId9" Type="http://schemas.openxmlformats.org/officeDocument/2006/relationships/image" Target="../media/image80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69.bin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92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70.bin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2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8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0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3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7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2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0.w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3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6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9.w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00125"/>
            <a:ext cx="8278813" cy="2352675"/>
          </a:xfrm>
        </p:spPr>
        <p:txBody>
          <a:bodyPr/>
          <a:lstStyle/>
          <a:p>
            <a:pPr eaLnBrk="1" hangingPunct="1"/>
            <a:r>
              <a:rPr lang="en-US" altLang="ko-KR" smtClean="0"/>
              <a:t>1</a:t>
            </a:r>
            <a:r>
              <a:rPr lang="ko-KR" altLang="en-US" smtClean="0"/>
              <a:t>장</a:t>
            </a:r>
            <a:r>
              <a:rPr lang="en-US" altLang="ko-KR" smtClean="0"/>
              <a:t>.</a:t>
            </a:r>
            <a:r>
              <a:rPr lang="ko-KR" altLang="en-US" smtClean="0"/>
              <a:t> 알고리즘</a:t>
            </a:r>
            <a:r>
              <a:rPr lang="en-US" altLang="ko-KR" smtClean="0"/>
              <a:t>:</a:t>
            </a:r>
            <a:r>
              <a:rPr lang="ko-KR" altLang="en-US" smtClean="0"/>
              <a:t>효율</a:t>
            </a:r>
            <a:r>
              <a:rPr lang="en-US" altLang="ko-KR" smtClean="0"/>
              <a:t>, </a:t>
            </a:r>
            <a:r>
              <a:rPr lang="ko-KR" altLang="en-US" smtClean="0"/>
              <a:t>분석 그리고 차수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z="2800" smtClean="0"/>
              <a:t>(Algorithm: efficiency, analysis, and order)</a:t>
            </a:r>
            <a:endParaRPr lang="ko-KR" alt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EBC00-6499-4199-9A5C-BCF3D2F31384}" type="slidenum">
              <a:rPr lang="en-US" altLang="ko-KR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608" y="548680"/>
            <a:ext cx="7704856" cy="3600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formally a type of </a:t>
            </a:r>
            <a:r>
              <a:rPr lang="en-US" altLang="ko-K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 in which a list of </a:t>
            </a:r>
            <a:r>
              <a:rPr lang="en-US" altLang="ko-K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well-defined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instructions for completing a task will, when given an initial state, proceed through a well-defined series of successive states, eventually </a:t>
            </a:r>
            <a:r>
              <a:rPr lang="en-US" altLang="ko-K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terminating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an end-state. </a:t>
            </a:r>
            <a:endParaRPr lang="en-US" altLang="ko-KR" sz="2000" dirty="0" smtClean="0">
              <a:solidFill>
                <a:srgbClr val="3E02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transition from one state to the next is not necessarily deterministic; some algorithms, known as probabilistic algorithms, incorporate randomness. (from </a:t>
            </a:r>
            <a:r>
              <a:rPr lang="en-US" altLang="ko-KR" sz="2000" i="1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028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ChangeArrowheads="1"/>
          </p:cNvSpPr>
          <p:nvPr/>
        </p:nvSpPr>
        <p:spPr bwMode="auto">
          <a:xfrm>
            <a:off x="685800" y="533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39939" name="그림 4" descr="01-04.jpg"/>
          <p:cNvPicPr>
            <a:picLocks noChangeAspect="1"/>
          </p:cNvPicPr>
          <p:nvPr/>
        </p:nvPicPr>
        <p:blipFill>
          <a:blip r:embed="rId2" cstate="print"/>
          <a:srcRect l="32590" r="31250"/>
          <a:stretch>
            <a:fillRect/>
          </a:stretch>
        </p:blipFill>
        <p:spPr bwMode="auto">
          <a:xfrm>
            <a:off x="2786063" y="2071688"/>
            <a:ext cx="3857625" cy="332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8C4F2F1-B700-4C17-9272-2F8C6BFF877D}" type="slidenum">
              <a:rPr lang="en-US" altLang="ko-KR" smtClean="0"/>
              <a:pPr/>
              <a:t>100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34400" cy="53340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어떤 함수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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속한다는 말은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 함수는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커짐에 따라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즉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어떤 임의의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값보다 큰 값에 대해서는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어떤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차 함수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의 값보다는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큰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값을 가지게 된다는 것을 뜻한다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그래프 상에서는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위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위치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 함수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어떤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차 함수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보다는 궁극적으로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나쁘다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고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느리다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말할 수 있다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어떤 알고리즘의 시간복잡도가 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이라면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입력의 크기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이 알고리즘의 수행시간은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아무리 빨라도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밖에 되지 않는다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(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점근</a:t>
            </a:r>
            <a:r>
              <a:rPr lang="ko-KR" altLang="en-US" sz="2000" dirty="0" err="1">
                <a:latin typeface="Times New Roman" pitchFamily="18" charset="0"/>
                <a:sym typeface="Symbol" pitchFamily="18" charset="2"/>
              </a:rPr>
              <a:t>적</a:t>
            </a:r>
            <a:r>
              <a:rPr lang="ko-KR" altLang="en-US" sz="2000" b="1" dirty="0" err="1" smtClean="0">
                <a:latin typeface="Times New Roman" pitchFamily="18" charset="0"/>
                <a:sym typeface="Symbol" pitchFamily="18" charset="2"/>
              </a:rPr>
              <a:t>하한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.)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알고리즘의 수행시간은 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보다 절대로 더 빠를 수는 없다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</p:txBody>
      </p:sp>
      <p:sp>
        <p:nvSpPr>
          <p:cNvPr id="40963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4096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BDE1079-0DA5-4D4B-A0A0-BB0BEC15777D}" type="slidenum">
              <a:rPr lang="en-US" altLang="ko-KR" smtClean="0"/>
              <a:pPr/>
              <a:t>101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534400" cy="42672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 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</a:pP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5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5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1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= 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5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4198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28373A2-C026-4E97-88E0-BD5D78C3B91B}" type="slidenum">
              <a:rPr lang="en-US" altLang="ko-KR" smtClean="0"/>
              <a:pPr/>
              <a:t>102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285875"/>
            <a:ext cx="86868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smtClean="0">
                <a:latin typeface="Times New Roman" pitchFamily="18" charset="0"/>
              </a:rPr>
              <a:t>                      ?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                 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                                  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따라서            과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를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                    ?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                     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성립한다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571500" y="1214438"/>
          <a:ext cx="14287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2" name="수식" r:id="rId3" imgW="952200" imgH="393480" progId="Equation.3">
                  <p:embed/>
                </p:oleObj>
              </mc:Choice>
              <mc:Fallback>
                <p:oleObj name="수식" r:id="rId3" imgW="95220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214438"/>
                        <a:ext cx="1428750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3500438" y="1714500"/>
          <a:ext cx="928687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3" name="수식" r:id="rId5" imgW="558720" imgH="393480" progId="Equation.3">
                  <p:embed/>
                </p:oleObj>
              </mc:Choice>
              <mc:Fallback>
                <p:oleObj name="수식" r:id="rId5" imgW="55872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1714500"/>
                        <a:ext cx="928687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6"/>
          <p:cNvGraphicFramePr>
            <a:graphicFrameLocks noChangeAspect="1"/>
          </p:cNvGraphicFramePr>
          <p:nvPr/>
        </p:nvGraphicFramePr>
        <p:xfrm>
          <a:off x="3429000" y="2214563"/>
          <a:ext cx="19812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" name="수식" r:id="rId7" imgW="1396800" imgH="393480" progId="Equation.3">
                  <p:embed/>
                </p:oleObj>
              </mc:Choice>
              <mc:Fallback>
                <p:oleObj name="수식" r:id="rId7" imgW="13968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214563"/>
                        <a:ext cx="198120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7"/>
          <p:cNvGraphicFramePr>
            <a:graphicFrameLocks noChangeAspect="1"/>
          </p:cNvGraphicFramePr>
          <p:nvPr/>
        </p:nvGraphicFramePr>
        <p:xfrm>
          <a:off x="1785938" y="2908300"/>
          <a:ext cx="5000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5" name="수식" r:id="rId9" imgW="342720" imgH="228600" progId="Equation.3">
                  <p:embed/>
                </p:oleObj>
              </mc:Choice>
              <mc:Fallback>
                <p:oleObj name="수식" r:id="rId9" imgW="3427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2908300"/>
                        <a:ext cx="500062" cy="439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8"/>
          <p:cNvGraphicFramePr>
            <a:graphicFrameLocks noChangeAspect="1"/>
          </p:cNvGraphicFramePr>
          <p:nvPr/>
        </p:nvGraphicFramePr>
        <p:xfrm>
          <a:off x="4786313" y="2928938"/>
          <a:ext cx="12858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6" name="수식" r:id="rId11" imgW="812520" imgH="228600" progId="Equation.3">
                  <p:embed/>
                </p:oleObj>
              </mc:Choice>
              <mc:Fallback>
                <p:oleObj name="수식" r:id="rId11" imgW="81252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3" y="2928938"/>
                        <a:ext cx="1285875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9"/>
          <p:cNvGraphicFramePr>
            <a:graphicFrameLocks noChangeAspect="1"/>
          </p:cNvGraphicFramePr>
          <p:nvPr/>
        </p:nvGraphicFramePr>
        <p:xfrm>
          <a:off x="500063" y="3571875"/>
          <a:ext cx="14287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7" name="수식" r:id="rId13" imgW="672840" imgH="228600" progId="Equation.3">
                  <p:embed/>
                </p:oleObj>
              </mc:Choice>
              <mc:Fallback>
                <p:oleObj name="수식" r:id="rId13" imgW="67284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3571875"/>
                        <a:ext cx="1428750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10"/>
          <p:cNvGraphicFramePr>
            <a:graphicFrameLocks noChangeAspect="1"/>
          </p:cNvGraphicFramePr>
          <p:nvPr/>
        </p:nvGraphicFramePr>
        <p:xfrm>
          <a:off x="4214813" y="4286250"/>
          <a:ext cx="121443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8" name="수식" r:id="rId15" imgW="634680" imgH="203040" progId="Equation.3">
                  <p:embed/>
                </p:oleObj>
              </mc:Choice>
              <mc:Fallback>
                <p:oleObj name="수식" r:id="rId15" imgW="6346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3" y="4286250"/>
                        <a:ext cx="1214437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11"/>
          <p:cNvGraphicFramePr>
            <a:graphicFrameLocks noChangeAspect="1"/>
          </p:cNvGraphicFramePr>
          <p:nvPr/>
        </p:nvGraphicFramePr>
        <p:xfrm>
          <a:off x="2428875" y="5214938"/>
          <a:ext cx="14287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9" name="수식" r:id="rId17" imgW="672840" imgH="228600" progId="Equation.3">
                  <p:embed/>
                </p:oleObj>
              </mc:Choice>
              <mc:Fallback>
                <p:oleObj name="수식" r:id="rId17" imgW="67284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5214938"/>
                        <a:ext cx="14287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계속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3600" smtClean="0">
              <a:latin typeface="Times New Roman" pitchFamily="18" charset="0"/>
            </a:endParaRPr>
          </a:p>
        </p:txBody>
      </p:sp>
      <p:sp>
        <p:nvSpPr>
          <p:cNvPr id="3084" name="슬라이드 번호 개체 틀 1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2E149FC-85F2-4798-9014-3D8259FE7104}" type="slidenum">
              <a:rPr lang="en-US" altLang="ko-KR" smtClean="0"/>
              <a:pPr/>
              <a:t>103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785938"/>
            <a:ext cx="8763000" cy="4191000"/>
          </a:xfrm>
        </p:spPr>
        <p:txBody>
          <a:bodyPr/>
          <a:lstStyle/>
          <a:p>
            <a:pPr eaLnBrk="1" hangingPunct="1"/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(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ko-KR" altLang="en-US" sz="2000" u="sng" dirty="0" smtClean="0">
                <a:latin typeface="Times New Roman" pitchFamily="18" charset="0"/>
                <a:sym typeface="Symbol" pitchFamily="18" charset="2"/>
              </a:rPr>
              <a:t>모순유도에 의한 증명</a:t>
            </a:r>
            <a:r>
              <a:rPr lang="en-US" altLang="ko-KR" sz="2000" u="sng" dirty="0" smtClean="0">
                <a:latin typeface="Times New Roman" pitchFamily="18" charset="0"/>
                <a:sym typeface="Symbol" pitchFamily="18" charset="2"/>
              </a:rPr>
              <a:t>(proof  by contradiction)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: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ts val="2800"/>
              </a:lnSpc>
              <a:buNone/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                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이라고 가정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그러면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              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 0,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그리고 음이 아닌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위의 부등식의 양변을 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cn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으로 나누면               가 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그러나 이 부등식은  절대로 성립할 수 없다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왜냐하면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가정했는데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특정값보다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작아야 한다는 조건이 생겼음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따라서 위의 가정은 모순이다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735013" y="3003550"/>
          <a:ext cx="12144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9" name="Equation" r:id="rId3" imgW="609480" imgH="228600" progId="Equation.3">
                  <p:embed/>
                </p:oleObj>
              </mc:Choice>
              <mc:Fallback>
                <p:oleObj name="Equation" r:id="rId3" imgW="60948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3003550"/>
                        <a:ext cx="1214437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6"/>
          <p:cNvGraphicFramePr>
            <a:graphicFrameLocks noChangeAspect="1"/>
          </p:cNvGraphicFramePr>
          <p:nvPr/>
        </p:nvGraphicFramePr>
        <p:xfrm>
          <a:off x="7715250" y="3003550"/>
          <a:ext cx="10572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0" name="수식" r:id="rId5" imgW="596880" imgH="203040" progId="Equation.3">
                  <p:embed/>
                </p:oleObj>
              </mc:Choice>
              <mc:Fallback>
                <p:oleObj name="수식" r:id="rId5" imgW="59688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0" y="3003550"/>
                        <a:ext cx="1057275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7"/>
          <p:cNvGraphicFramePr>
            <a:graphicFrameLocks noChangeAspect="1"/>
          </p:cNvGraphicFramePr>
          <p:nvPr/>
        </p:nvGraphicFramePr>
        <p:xfrm>
          <a:off x="4357688" y="3646488"/>
          <a:ext cx="78105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1" name="수식" r:id="rId7" imgW="368280" imgH="393480" progId="Equation.3">
                  <p:embed/>
                </p:oleObj>
              </mc:Choice>
              <mc:Fallback>
                <p:oleObj name="수식" r:id="rId7" imgW="36828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3646488"/>
                        <a:ext cx="781050" cy="560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828675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계속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3600" smtClean="0">
              <a:latin typeface="Times New Roman" pitchFamily="18" charset="0"/>
            </a:endParaRPr>
          </a:p>
        </p:txBody>
      </p:sp>
      <p:sp>
        <p:nvSpPr>
          <p:cNvPr id="4103" name="슬라이드 번호 개체 틀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2E2D9FB-072E-4847-97ED-E4144C7339F6}" type="slidenum">
              <a:rPr lang="en-US" altLang="ko-KR" smtClean="0"/>
              <a:pPr/>
              <a:t>104</a:t>
            </a:fld>
            <a:endParaRPr lang="en-US" altLang="ko-KR" smtClean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13630"/>
              </p:ext>
            </p:extLst>
          </p:nvPr>
        </p:nvGraphicFramePr>
        <p:xfrm>
          <a:off x="2555776" y="4869160"/>
          <a:ext cx="12144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2" name="수식" r:id="rId9" imgW="609480" imgH="228600" progId="Equation.3">
                  <p:embed/>
                </p:oleObj>
              </mc:Choice>
              <mc:Fallback>
                <p:oleObj name="수식" r:id="rId9" imgW="609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4869160"/>
                        <a:ext cx="1214437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(</a:t>
            </a:r>
            <a:r>
              <a:rPr lang="en-US" altLang="ko-KR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3600" baseline="500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</a:p>
        </p:txBody>
      </p:sp>
      <p:pic>
        <p:nvPicPr>
          <p:cNvPr id="43011" name="그림 4" descr="01-06.jpg"/>
          <p:cNvPicPr>
            <a:picLocks noChangeAspect="1"/>
          </p:cNvPicPr>
          <p:nvPr/>
        </p:nvPicPr>
        <p:blipFill>
          <a:blip r:embed="rId2" cstate="print"/>
          <a:srcRect l="27805" r="38164"/>
          <a:stretch>
            <a:fillRect/>
          </a:stretch>
        </p:blipFill>
        <p:spPr bwMode="auto">
          <a:xfrm>
            <a:off x="2857500" y="1500188"/>
            <a:ext cx="3571875" cy="38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AAB9B9A-B041-4282-B42D-7D3A907626DB}" type="slidenum">
              <a:rPr lang="en-US" altLang="ko-KR" smtClean="0"/>
              <a:pPr/>
              <a:t>105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z="3600" dirty="0" smtClean="0">
                <a:latin typeface="Times New Roman" pitchFamily="18" charset="0"/>
                <a:sym typeface="Symbol" pitchFamily="18" charset="2"/>
              </a:rPr>
              <a:t> </a:t>
            </a:r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dirty="0" smtClean="0">
              <a:latin typeface="Times New Roman" pitchFamily="18" charset="0"/>
            </a:endParaRP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1357313"/>
            <a:ext cx="8839200" cy="4953000"/>
          </a:xfrm>
        </p:spPr>
        <p:txBody>
          <a:bodyPr/>
          <a:lstStyle/>
          <a:p>
            <a:pPr eaLnBrk="1" hangingPunct="1"/>
            <a:r>
              <a:rPr lang="ko-KR" altLang="en-US" sz="2000" b="1" dirty="0" smtClean="0">
                <a:latin typeface="Times New Roman" pitchFamily="18" charset="0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</a:rPr>
              <a:t>: (asymptotic tight bound)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복잡도 함수 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 에 대해서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))= O(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r>
              <a:rPr lang="en-US" altLang="ko-KR" sz="20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Symbol" pitchFamily="18" charset="2"/>
              </a:rPr>
              <a:t>∩ </a:t>
            </a:r>
            <a:r>
              <a:rPr lang="el-GR" altLang="ko-KR" sz="20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Symbol" pitchFamily="18" charset="2"/>
              </a:rPr>
              <a:t>Ω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endParaRPr lang="ko-KR" altLang="en-US" sz="2000" dirty="0" smtClean="0">
              <a:solidFill>
                <a:schemeClr val="tx2"/>
              </a:solidFill>
              <a:latin typeface="Times New Roman" pitchFamily="18" charset="0"/>
            </a:endParaRP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 에 대해서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d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성립하는 양의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실수  </a:t>
            </a:r>
            <a:r>
              <a:rPr lang="en-US" altLang="ko-KR" sz="2000" dirty="0" smtClean="0">
                <a:latin typeface="Times New Roman" pitchFamily="18" charset="0"/>
              </a:rPr>
              <a:t>c</a:t>
            </a:r>
            <a:r>
              <a:rPr lang="ko-KR" altLang="en-US" sz="2000" dirty="0" smtClean="0">
                <a:latin typeface="Times New Roman" pitchFamily="18" charset="0"/>
              </a:rPr>
              <a:t>와</a:t>
            </a:r>
            <a:r>
              <a:rPr lang="en-US" altLang="ko-KR" sz="2000" dirty="0" smtClean="0">
                <a:latin typeface="Times New Roman" pitchFamily="18" charset="0"/>
              </a:rPr>
              <a:t> d, </a:t>
            </a:r>
            <a:r>
              <a:rPr lang="ko-KR" altLang="en-US" sz="2000" dirty="0" smtClean="0">
                <a:latin typeface="Times New Roman" pitchFamily="18" charset="0"/>
              </a:rPr>
              <a:t>음이 아닌 정수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))={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): there exist positive constants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c, d,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and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such that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d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 for all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2000" dirty="0" smtClean="0">
                <a:latin typeface="Times New Roman" pitchFamily="18" charset="0"/>
              </a:rPr>
              <a:t> </a:t>
            </a: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참고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</a:rPr>
              <a:t>은 “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의 차수</a:t>
            </a:r>
            <a:r>
              <a:rPr lang="en-US" altLang="ko-KR" sz="2000" dirty="0" smtClean="0">
                <a:latin typeface="Times New Roman" pitchFamily="18" charset="0"/>
              </a:rPr>
              <a:t>(order)”</a:t>
            </a:r>
            <a:r>
              <a:rPr lang="ko-KR" altLang="en-US" sz="2000" dirty="0" smtClean="0">
                <a:latin typeface="Times New Roman" pitchFamily="18" charset="0"/>
              </a:rPr>
              <a:t>라고 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eaLnBrk="1" hangingPunct="1"/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예 </a:t>
            </a:r>
            <a:r>
              <a:rPr lang="en-US" altLang="ko-KR" sz="2000" dirty="0" smtClean="0">
                <a:latin typeface="Times New Roman" pitchFamily="18" charset="0"/>
              </a:rPr>
              <a:t>:                          </a:t>
            </a:r>
            <a:r>
              <a:rPr lang="ko-KR" altLang="en-US" sz="2000" dirty="0" smtClean="0">
                <a:latin typeface="Times New Roman" pitchFamily="18" charset="0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</a:rPr>
              <a:t>O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i="1" baseline="3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 이면서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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따라서 </a:t>
            </a:r>
          </a:p>
        </p:txBody>
      </p: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1071563" y="4643438"/>
          <a:ext cx="141922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8" name="수식" r:id="rId3" imgW="952200" imgH="393480" progId="Equation.3">
                  <p:embed/>
                </p:oleObj>
              </mc:Choice>
              <mc:Fallback>
                <p:oleObj name="수식" r:id="rId3" imgW="95220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4643438"/>
                        <a:ext cx="1419225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153506"/>
              </p:ext>
            </p:extLst>
          </p:nvPr>
        </p:nvGraphicFramePr>
        <p:xfrm>
          <a:off x="3275856" y="5438454"/>
          <a:ext cx="1376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9" name="수식" r:id="rId5" imgW="812520" imgH="228600" progId="Equation.3">
                  <p:embed/>
                </p:oleObj>
              </mc:Choice>
              <mc:Fallback>
                <p:oleObj name="수식" r:id="rId5" imgW="81252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438454"/>
                        <a:ext cx="1376363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슬라이드 번호 개체 틀 8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B8C0275-E7FA-4EB3-81CD-13A39F8E558E}" type="slidenum">
              <a:rPr lang="en-US" altLang="ko-KR" smtClean="0"/>
              <a:pPr/>
              <a:t>106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ChangeArrowheads="1"/>
          </p:cNvSpPr>
          <p:nvPr/>
        </p:nvSpPr>
        <p:spPr bwMode="auto">
          <a:xfrm>
            <a:off x="685800" y="533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 </a:t>
            </a:r>
            <a:r>
              <a:rPr lang="ko-KR" altLang="en-US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420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4035" name="그림 4" descr="01-04.jpg"/>
          <p:cNvPicPr>
            <a:picLocks noChangeAspect="1"/>
          </p:cNvPicPr>
          <p:nvPr/>
        </p:nvPicPr>
        <p:blipFill>
          <a:blip r:embed="rId2" cstate="print"/>
          <a:srcRect l="67410"/>
          <a:stretch>
            <a:fillRect/>
          </a:stretch>
        </p:blipFill>
        <p:spPr bwMode="auto">
          <a:xfrm>
            <a:off x="2786063" y="2071688"/>
            <a:ext cx="3857625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960761D-4800-4B90-A31B-B81DB8EE9A11}" type="slidenum">
              <a:rPr lang="en-US" altLang="ko-KR" smtClean="0"/>
              <a:pPr/>
              <a:t>107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685800" y="762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3200" baseline="500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</a:p>
        </p:txBody>
      </p:sp>
      <p:pic>
        <p:nvPicPr>
          <p:cNvPr id="45059" name="그림 4" descr="01-06.jpg"/>
          <p:cNvPicPr>
            <a:picLocks noChangeAspect="1"/>
          </p:cNvPicPr>
          <p:nvPr/>
        </p:nvPicPr>
        <p:blipFill>
          <a:blip r:embed="rId2" cstate="print"/>
          <a:srcRect l="60358"/>
          <a:stretch>
            <a:fillRect/>
          </a:stretch>
        </p:blipFill>
        <p:spPr bwMode="auto">
          <a:xfrm>
            <a:off x="2786063" y="2214563"/>
            <a:ext cx="371475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EC7357-13F0-4DEF-982C-7233774B5E37}" type="slidenum">
              <a:rPr lang="en-US" altLang="ko-KR" smtClean="0"/>
              <a:pPr/>
              <a:t>108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47244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sz="2000" dirty="0" smtClean="0">
                <a:latin typeface="Times New Roman" pitchFamily="18" charset="0"/>
              </a:rPr>
              <a:t>작은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는 복잡도 함수끼리의 관계를 나타내기 위한 표기법이다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defRPr/>
            </a:pP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작은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endParaRPr lang="ko-KR" altLang="en-US" sz="2000" dirty="0" smtClean="0">
              <a:latin typeface="Times New Roman" pitchFamily="18" charset="0"/>
              <a:sym typeface="Symbol" pitchFamily="18" charset="2"/>
            </a:endParaRPr>
          </a:p>
          <a:p>
            <a:pPr marL="452438" lvl="1" indent="4763" eaLnBrk="1" hangingPunct="1">
              <a:lnSpc>
                <a:spcPts val="2800"/>
              </a:lnSpc>
              <a:buNone/>
              <a:defRPr/>
            </a:pPr>
            <a:r>
              <a:rPr lang="ko-KR" altLang="en-US" sz="2000" dirty="0" smtClean="0">
                <a:latin typeface="Times New Roman" pitchFamily="18" charset="0"/>
              </a:rPr>
              <a:t>주어진 복잡도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이면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/>
            </a:r>
            <a:br>
              <a:rPr lang="en-US" altLang="ko-KR" sz="2000" dirty="0" smtClean="0">
                <a:latin typeface="Times New Roman" pitchFamily="18" charset="0"/>
                <a:sym typeface="Symbol" pitchFamily="18" charset="2"/>
              </a:rPr>
            </a:br>
            <a:r>
              <a:rPr lang="ko-KR" altLang="en-US" sz="2000" u="sng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모든</a:t>
            </a:r>
            <a:r>
              <a:rPr lang="ko-KR" altLang="en-US" sz="2000" u="sng" dirty="0" smtClean="0">
                <a:latin typeface="Times New Roman" pitchFamily="18" charset="0"/>
                <a:sym typeface="Symbol" pitchFamily="18" charset="2"/>
              </a:rPr>
              <a:t> 양의 실수 </a:t>
            </a:r>
            <a:r>
              <a:rPr lang="en-US" altLang="ko-KR" sz="2000" i="1" u="sng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u="sng" dirty="0" smtClean="0">
                <a:latin typeface="Times New Roman" pitchFamily="18" charset="0"/>
                <a:sym typeface="Symbol" pitchFamily="18" charset="2"/>
              </a:rPr>
              <a:t>에 대해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에 대해서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≤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음이 아닌 정수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marL="801688" lvl="1" indent="-2667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=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{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): for any positive constants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&gt;0, there exists a constant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&gt;0 such that 0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 for all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defRPr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참고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“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의 작은 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)”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라고 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작은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(small) </a:t>
            </a:r>
            <a:r>
              <a:rPr lang="en-US" altLang="ko-KR" sz="36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smtClean="0">
              <a:latin typeface="Times New Roman" pitchFamily="18" charset="0"/>
            </a:endParaRPr>
          </a:p>
        </p:txBody>
      </p:sp>
      <p:graphicFrame>
        <p:nvGraphicFramePr>
          <p:cNvPr id="6146" name="Object 18"/>
          <p:cNvGraphicFramePr>
            <a:graphicFrameLocks noChangeAspect="1"/>
          </p:cNvGraphicFramePr>
          <p:nvPr/>
        </p:nvGraphicFramePr>
        <p:xfrm>
          <a:off x="2428875" y="5214938"/>
          <a:ext cx="12858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53" name="Equation" r:id="rId3" imgW="812520" imgH="419040" progId="Equation.3">
                  <p:embed/>
                </p:oleObj>
              </mc:Choice>
              <mc:Fallback>
                <p:oleObj name="Equation" r:id="rId3" imgW="812520" imgH="4190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5214938"/>
                        <a:ext cx="1285875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슬라이드 번호 개체 틀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738DC50-5401-49B2-A2DD-66F43FC0B44B}" type="slidenum">
              <a:rPr lang="en-US" altLang="ko-KR" smtClean="0"/>
              <a:pPr/>
              <a:t>109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68248" y="2590528"/>
            <a:ext cx="1176530" cy="75477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53100" y="1711489"/>
            <a:ext cx="2183032" cy="18604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TextBox 4"/>
          <p:cNvSpPr txBox="1"/>
          <p:nvPr/>
        </p:nvSpPr>
        <p:spPr>
          <a:xfrm>
            <a:off x="3968249" y="1216438"/>
            <a:ext cx="13771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program</a:t>
            </a:r>
            <a:endParaRPr lang="ko-KR" altLang="en-US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2766" y="4450997"/>
            <a:ext cx="636905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알고리즘은 프로그램의 엔진에 해당하는 중요한 절차이다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9637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2286000"/>
            <a:ext cx="8839200" cy="32766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큰 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2000" dirty="0" err="1" smtClean="0">
                <a:latin typeface="Times New Roman" pitchFamily="18" charset="0"/>
                <a:sym typeface="Symbol" pitchFamily="18" charset="2"/>
              </a:rPr>
              <a:t>와의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차이점</a:t>
            </a:r>
          </a:p>
          <a:p>
            <a:pPr lvl="1" eaLnBrk="1" hangingPunct="1">
              <a:buFont typeface="Symbol" pitchFamily="18" charset="2"/>
              <a:buChar char="-"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큰 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-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 0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중에서 하나만 성립하여도 됨</a:t>
            </a:r>
          </a:p>
          <a:p>
            <a:pPr lvl="1" eaLnBrk="1" hangingPunct="1">
              <a:buFont typeface="Symbol" pitchFamily="18" charset="2"/>
              <a:buChar char="-"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- </a:t>
            </a:r>
            <a:r>
              <a:rPr lang="ko-KR" altLang="en-US" sz="2000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모든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성립하여야 함</a:t>
            </a:r>
          </a:p>
          <a:p>
            <a:pPr lvl="1" eaLnBrk="1" hangingPunct="1">
              <a:buFont typeface="Symbol" pitchFamily="18" charset="2"/>
              <a:buChar char="-"/>
            </a:pPr>
            <a:endParaRPr lang="ko-KR" altLang="en-US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/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 이 궁극적으로  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보다 훨씬 낫다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좋다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작은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값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는 의미이다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endParaRPr lang="en-US" altLang="ko-KR" sz="2000" i="1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46083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큰 </a:t>
            </a:r>
            <a:r>
              <a:rPr lang="ko-KR" altLang="en-US" sz="36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 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vs.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3600" i="1" smtClean="0">
                <a:latin typeface="Times New Roman" pitchFamily="18" charset="0"/>
                <a:sym typeface="Symbol" pitchFamily="18" charset="2"/>
              </a:rPr>
              <a:t>o</a:t>
            </a:r>
            <a:endParaRPr lang="ko-KR" altLang="en-US" sz="3600" i="1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4608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B1D4173-E4AC-4124-83E3-D973B5263268}" type="slidenum">
              <a:rPr lang="en-US" altLang="ko-KR" smtClean="0"/>
              <a:pPr/>
              <a:t>110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763000" cy="4724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ko-KR" altLang="en-US" sz="2000" dirty="0" smtClean="0">
                <a:latin typeface="Times New Roman" pitchFamily="18" charset="0"/>
              </a:rPr>
              <a:t>증명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c</a:t>
            </a:r>
            <a:r>
              <a:rPr lang="en-US" altLang="ko-KR" sz="2000" dirty="0" smtClean="0">
                <a:latin typeface="Times New Roman" pitchFamily="18" charset="0"/>
              </a:rPr>
              <a:t> &gt; 0</a:t>
            </a:r>
            <a:r>
              <a:rPr lang="ko-KR" altLang="en-US" sz="2000" dirty="0" smtClean="0">
                <a:latin typeface="Times New Roman" pitchFamily="18" charset="0"/>
              </a:rPr>
              <a:t>이라고 하자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≤ cn</a:t>
            </a:r>
            <a:r>
              <a:rPr lang="en-US" altLang="ko-KR" sz="2000" i="1" baseline="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 이 성립하는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</a:rPr>
              <a:t>을 찾아야 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smtClean="0">
                <a:latin typeface="Times New Roman" pitchFamily="18" charset="0"/>
              </a:rPr>
              <a:t>이 </a:t>
            </a:r>
            <a:r>
              <a:rPr lang="ko-KR" altLang="en-US" sz="2000" dirty="0" smtClean="0">
                <a:latin typeface="Times New Roman" pitchFamily="18" charset="0"/>
              </a:rPr>
              <a:t>부등식의  양변을 </a:t>
            </a:r>
            <a:r>
              <a:rPr lang="en-US" altLang="ko-KR" sz="2000" i="1" dirty="0" err="1" smtClean="0">
                <a:latin typeface="Times New Roman" pitchFamily="18" charset="0"/>
              </a:rPr>
              <a:t>cn</a:t>
            </a:r>
            <a:r>
              <a:rPr lang="ko-KR" altLang="en-US" sz="2000" dirty="0" smtClean="0">
                <a:latin typeface="Times New Roman" pitchFamily="18" charset="0"/>
              </a:rPr>
              <a:t>으로 나누면  </a:t>
            </a:r>
            <a:r>
              <a:rPr lang="en-US" altLang="ko-KR" sz="2000" dirty="0" smtClean="0">
                <a:latin typeface="Times New Roman" pitchFamily="18" charset="0"/>
              </a:rPr>
              <a:t>1/c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≤ n</a:t>
            </a:r>
            <a:r>
              <a:rPr lang="ko-KR" altLang="en-US" sz="2000" dirty="0" smtClean="0">
                <a:latin typeface="Times New Roman" pitchFamily="18" charset="0"/>
              </a:rPr>
              <a:t> 을 얻는다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smtClean="0">
                <a:latin typeface="Times New Roman" pitchFamily="18" charset="0"/>
              </a:rPr>
              <a:t>따라서 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≥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1/c</a:t>
            </a:r>
            <a:r>
              <a:rPr lang="ko-KR" altLang="en-US" sz="2000" dirty="0" smtClean="0">
                <a:latin typeface="Times New Roman" pitchFamily="18" charset="0"/>
              </a:rPr>
              <a:t>가 되는 어떤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N</a:t>
            </a:r>
            <a:r>
              <a:rPr lang="ko-KR" altLang="en-US" sz="2000" dirty="0" smtClean="0">
                <a:latin typeface="Times New Roman" pitchFamily="18" charset="0"/>
              </a:rPr>
              <a:t> 을 찾으면 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smtClean="0">
                <a:latin typeface="Times New Roman" pitchFamily="18" charset="0"/>
              </a:rPr>
              <a:t>여기서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 의 값은 </a:t>
            </a:r>
            <a:r>
              <a:rPr lang="en-US" altLang="ko-KR" sz="2000" i="1" dirty="0" smtClean="0">
                <a:latin typeface="Times New Roman" pitchFamily="18" charset="0"/>
              </a:rPr>
              <a:t>c</a:t>
            </a:r>
            <a:r>
              <a:rPr lang="ko-KR" altLang="en-US" sz="2000" dirty="0" smtClean="0">
                <a:latin typeface="Times New Roman" pitchFamily="18" charset="0"/>
              </a:rPr>
              <a:t>에 의해 좌우된다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smtClean="0">
                <a:latin typeface="Times New Roman" pitchFamily="18" charset="0"/>
              </a:rPr>
              <a:t>예를 </a:t>
            </a:r>
            <a:r>
              <a:rPr lang="ko-KR" altLang="en-US" sz="2000" dirty="0" smtClean="0">
                <a:latin typeface="Times New Roman" pitchFamily="18" charset="0"/>
              </a:rPr>
              <a:t>들어 만약 </a:t>
            </a:r>
            <a:r>
              <a:rPr lang="en-US" altLang="ko-KR" sz="2000" i="1" dirty="0" smtClean="0">
                <a:latin typeface="Times New Roman" pitchFamily="18" charset="0"/>
              </a:rPr>
              <a:t>c</a:t>
            </a:r>
            <a:r>
              <a:rPr lang="en-US" altLang="ko-KR" sz="2000" dirty="0" smtClean="0">
                <a:latin typeface="Times New Roman" pitchFamily="18" charset="0"/>
              </a:rPr>
              <a:t>=0.0001 </a:t>
            </a:r>
            <a:r>
              <a:rPr lang="ko-KR" altLang="en-US" sz="2000" dirty="0" smtClean="0">
                <a:latin typeface="Times New Roman" pitchFamily="18" charset="0"/>
              </a:rPr>
              <a:t>이라고 하면</a:t>
            </a:r>
            <a:r>
              <a:rPr lang="en-US" altLang="ko-KR" sz="2000" dirty="0" smtClean="0">
                <a:latin typeface="Times New Roman" pitchFamily="18" charset="0"/>
              </a:rPr>
              <a:t>, 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</a:rPr>
              <a:t>의 값은 최소 </a:t>
            </a:r>
            <a:r>
              <a:rPr lang="en-US" altLang="ko-KR" sz="2000" dirty="0" smtClean="0">
                <a:latin typeface="Times New Roman" pitchFamily="18" charset="0"/>
              </a:rPr>
              <a:t>10,000</a:t>
            </a:r>
            <a:r>
              <a:rPr lang="ko-KR" altLang="en-US" sz="2000" dirty="0" smtClean="0">
                <a:latin typeface="Times New Roman" pitchFamily="18" charset="0"/>
              </a:rPr>
              <a:t>이 되어야 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1062037" lvl="1" indent="-342900" eaLnBrk="1" hangingPunct="1">
              <a:lnSpc>
                <a:spcPts val="28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000" smtClean="0">
                <a:latin typeface="Times New Roman" pitchFamily="18" charset="0"/>
              </a:rPr>
              <a:t>즉</a:t>
            </a:r>
            <a:r>
              <a:rPr lang="en-US" altLang="ko-KR" sz="2000" dirty="0" smtClean="0">
                <a:latin typeface="Times New Roman" pitchFamily="18" charset="0"/>
              </a:rPr>
              <a:t>, 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&gt;10,000</a:t>
            </a:r>
            <a:r>
              <a:rPr lang="ko-KR" altLang="en-US" sz="2000" dirty="0" smtClean="0">
                <a:latin typeface="Times New Roman" pitchFamily="18" charset="0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0.0001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baseline="30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 이 성립한다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</a:p>
        </p:txBody>
      </p:sp>
      <p:sp>
        <p:nvSpPr>
          <p:cNvPr id="47107" name="Rectangle 15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36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 표기법 </a:t>
            </a:r>
            <a:r>
              <a:rPr lang="en-US" altLang="ko-KR" sz="3600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dirty="0" smtClean="0">
                <a:latin typeface="Times New Roman" pitchFamily="18" charset="0"/>
                <a:sym typeface="Symbol" pitchFamily="18" charset="2"/>
              </a:rPr>
              <a:t>예</a:t>
            </a:r>
          </a:p>
        </p:txBody>
      </p:sp>
      <p:sp>
        <p:nvSpPr>
          <p:cNvPr id="4710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D4ABFB-6100-4530-8DF7-BF6E9A37C5EF}" type="slidenum">
              <a:rPr lang="en-US" altLang="ko-KR" smtClean="0"/>
              <a:pPr/>
              <a:t>111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514600"/>
            <a:ext cx="8458200" cy="3200400"/>
          </a:xfrm>
        </p:spPr>
        <p:txBody>
          <a:bodyPr/>
          <a:lstStyle/>
          <a:p>
            <a:pPr eaLnBrk="1" hangingPunct="1"/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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</a:rPr>
              <a:t>(5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?</a:t>
            </a:r>
          </a:p>
          <a:p>
            <a:pPr marL="452438" lvl="1" indent="4763" eaLnBrk="1" hangingPunct="1">
              <a:lnSpc>
                <a:spcPts val="2800"/>
              </a:lnSpc>
              <a:buNone/>
            </a:pPr>
            <a:r>
              <a:rPr lang="ko-KR" altLang="en-US" sz="2000" dirty="0" smtClean="0">
                <a:latin typeface="Times New Roman" pitchFamily="18" charset="0"/>
              </a:rPr>
              <a:t>모순 유도에 의한 증명</a:t>
            </a:r>
            <a:r>
              <a:rPr lang="en-US" altLang="ko-KR" sz="2000" smtClean="0">
                <a:latin typeface="Times New Roman" pitchFamily="18" charset="0"/>
              </a:rPr>
              <a:t>:   </a:t>
            </a:r>
          </a:p>
          <a:p>
            <a:pPr marL="795338" lvl="1" indent="-342900" eaLnBrk="1" hangingPunct="1">
              <a:lnSpc>
                <a:spcPts val="28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2000" i="1" smtClean="0">
                <a:latin typeface="Times New Roman" pitchFamily="18" charset="0"/>
              </a:rPr>
              <a:t>c</a:t>
            </a:r>
            <a:r>
              <a:rPr lang="en-US" altLang="ko-KR" sz="2000" smtClean="0">
                <a:latin typeface="Times New Roman" pitchFamily="18" charset="0"/>
              </a:rPr>
              <a:t>=1/6 </a:t>
            </a:r>
            <a:r>
              <a:rPr lang="ko-KR" altLang="en-US" sz="2000" dirty="0" smtClean="0">
                <a:latin typeface="Times New Roman" pitchFamily="18" charset="0"/>
              </a:rPr>
              <a:t>이라고 하자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795338" lvl="1" indent="-342900" eaLnBrk="1" hangingPunct="1">
              <a:lnSpc>
                <a:spcPts val="28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i="1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 o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5n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이라고 가정하면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</a:rPr>
              <a:t>,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1/6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5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 5/6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 성립하는 음이 아닌 정수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 존재해야 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795338" lvl="1" indent="-342900" eaLnBrk="1" hangingPunct="1">
              <a:lnSpc>
                <a:spcPts val="28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Times New Roman" pitchFamily="18" charset="0"/>
              </a:rPr>
              <a:t>그러나 </a:t>
            </a:r>
            <a:r>
              <a:rPr lang="ko-KR" altLang="en-US" sz="2000" dirty="0" smtClean="0">
                <a:latin typeface="Times New Roman" pitchFamily="18" charset="0"/>
              </a:rPr>
              <a:t>그런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은 절대로 있을 수 없다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marL="795338" lvl="1" indent="-342900" eaLnBrk="1" hangingPunct="1">
              <a:lnSpc>
                <a:spcPts val="28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Times New Roman" pitchFamily="18" charset="0"/>
              </a:rPr>
              <a:t>따라서 </a:t>
            </a:r>
            <a:r>
              <a:rPr lang="ko-KR" altLang="en-US" sz="2000" dirty="0" smtClean="0">
                <a:latin typeface="Times New Roman" pitchFamily="18" charset="0"/>
              </a:rPr>
              <a:t>위의 가정은 모순이다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48131" name="Rectangle 10"/>
          <p:cNvSpPr>
            <a:spLocks noGrp="1" noChangeArrowheads="1"/>
          </p:cNvSpPr>
          <p:nvPr>
            <p:ph type="title"/>
          </p:nvPr>
        </p:nvSpPr>
        <p:spPr>
          <a:xfrm>
            <a:off x="914400" y="914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작은 </a:t>
            </a:r>
            <a:r>
              <a:rPr lang="en-US" altLang="ko-KR" sz="3600" i="1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 표기법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예 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계속</a:t>
            </a:r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)</a:t>
            </a:r>
          </a:p>
        </p:txBody>
      </p:sp>
      <p:sp>
        <p:nvSpPr>
          <p:cNvPr id="48132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04E0F5E-C3C3-4A90-87D4-A914CB6510E0}" type="slidenum">
              <a:rPr lang="en-US" altLang="ko-KR" smtClean="0"/>
              <a:pPr/>
              <a:t>112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2000250"/>
            <a:ext cx="8458200" cy="3200400"/>
          </a:xfrm>
        </p:spPr>
        <p:txBody>
          <a:bodyPr/>
          <a:lstStyle/>
          <a:p>
            <a:pPr eaLnBrk="1" hangingPunct="1">
              <a:lnSpc>
                <a:spcPts val="2800"/>
              </a:lnSpc>
              <a:defRPr/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By analogy,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ko-KR" alt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–notation is to </a:t>
            </a:r>
            <a:r>
              <a:rPr lang="el-GR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-notation as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-notation is to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-notation.</a:t>
            </a:r>
          </a:p>
          <a:p>
            <a:pPr eaLnBrk="1" hangingPunct="1">
              <a:lnSpc>
                <a:spcPts val="2800"/>
              </a:lnSpc>
              <a:defRPr/>
            </a:pP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It denotes a lower bound that is not asymptotically tight.</a:t>
            </a:r>
          </a:p>
          <a:p>
            <a:pPr marL="800100" lvl="1" indent="-3429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Symbol" pitchFamily="18" charset="2"/>
              </a:rPr>
              <a:t>∈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if and only if 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  <a:sym typeface="Symbol" pitchFamily="18" charset="2"/>
              </a:rPr>
              <a:t>∈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endParaRPr lang="en-US" altLang="ko-KR" sz="2000" i="1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800100" lvl="1" indent="-3429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: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small omega of 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 of 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</a:p>
          <a:p>
            <a:pPr marL="800100" lvl="1" indent="-34290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ω</a:t>
            </a:r>
            <a:r>
              <a:rPr lang="ko-KR" altLang="en-US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=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{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: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for any positive constant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&gt; 0, there exists a constant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&gt; 0 such that 0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≤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for all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  <a:endParaRPr lang="en-US" altLang="ko-KR" sz="2000" dirty="0" smtClean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marL="400050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/2 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. But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/2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   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. </a:t>
            </a:r>
          </a:p>
          <a:p>
            <a:pPr marL="400050" eaLnBrk="1" hangingPunct="1">
              <a:lnSpc>
                <a:spcPts val="2800"/>
              </a:lnSpc>
              <a:defRPr/>
            </a:pP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The relation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ea typeface="맑은 고딕"/>
                <a:cs typeface="Times New Roman" pitchFamily="18" charset="0"/>
                <a:sym typeface="Symbol" pitchFamily="18" charset="2"/>
              </a:rPr>
              <a:t>implies that</a:t>
            </a:r>
          </a:p>
        </p:txBody>
      </p:sp>
      <p:sp>
        <p:nvSpPr>
          <p:cNvPr id="7172" name="Rectangle 10"/>
          <p:cNvSpPr>
            <a:spLocks noGrp="1" noChangeArrowheads="1"/>
          </p:cNvSpPr>
          <p:nvPr>
            <p:ph type="title"/>
          </p:nvPr>
        </p:nvSpPr>
        <p:spPr>
          <a:xfrm>
            <a:off x="914400" y="914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i="1" smtClean="0">
                <a:latin typeface="Times New Roman" pitchFamily="18" charset="0"/>
                <a:ea typeface="맑은 고딕" pitchFamily="50" charset="-127"/>
                <a:sym typeface="Symbol" pitchFamily="18" charset="2"/>
              </a:rPr>
              <a:t>ω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 표기법</a:t>
            </a:r>
            <a:endParaRPr lang="en-US" altLang="ko-KR" sz="3600" smtClean="0">
              <a:latin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184525" y="5357813"/>
          <a:ext cx="13462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09" name="Equation" r:id="rId4" imgW="850680" imgH="419040" progId="Equation.3">
                  <p:embed/>
                </p:oleObj>
              </mc:Choice>
              <mc:Fallback>
                <p:oleObj name="Equation" r:id="rId4" imgW="85068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5357813"/>
                        <a:ext cx="1346200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61F1D7-F99A-4DF1-AFA6-C92E94796D70}" type="slidenum">
              <a:rPr lang="en-US" altLang="ko-KR" smtClean="0"/>
              <a:pPr/>
              <a:t>113</a:t>
            </a:fld>
            <a:endParaRPr lang="en-US" altLang="ko-KR" dirty="0" smtClean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195220"/>
              </p:ext>
            </p:extLst>
          </p:nvPr>
        </p:nvGraphicFramePr>
        <p:xfrm>
          <a:off x="3056870" y="4509120"/>
          <a:ext cx="255310" cy="306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0" name="수식" r:id="rId6" imgW="126720" imgH="152280" progId="Equation.3">
                  <p:embed/>
                </p:oleObj>
              </mc:Choice>
              <mc:Fallback>
                <p:oleObj name="수식" r:id="rId6" imgW="126720" imgH="152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56870" y="4509120"/>
                        <a:ext cx="255310" cy="306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dirty="0" smtClean="0">
                <a:latin typeface="Times New Roman" pitchFamily="18" charset="0"/>
              </a:rPr>
              <a:t>차수의 주요 성질  </a:t>
            </a:r>
            <a:r>
              <a:rPr lang="en-US" altLang="ko-KR" dirty="0" smtClean="0">
                <a:latin typeface="Times New Roman" pitchFamily="18" charset="0"/>
              </a:rPr>
              <a:t>I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029200"/>
          </a:xfrm>
        </p:spPr>
        <p:txBody>
          <a:bodyPr/>
          <a:lstStyle/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O(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 i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f and only if  f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l-GR" altLang="ko-KR" sz="2000" dirty="0" smtClean="0">
                <a:latin typeface="Times New Roman" pitchFamily="18" charset="0"/>
                <a:ea typeface="맑은 고딕" pitchFamily="50" charset="-127"/>
              </a:rPr>
              <a:t>Ω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))</a:t>
            </a:r>
            <a:endParaRPr lang="en-US" altLang="ko-KR" sz="2000" u="sng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f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))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 if and only if 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g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</a:rPr>
              <a:t>))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endParaRPr lang="en-US" altLang="ko-KR" sz="2000" u="sng" dirty="0" smtClean="0">
              <a:latin typeface="Times New Roman" pitchFamily="18" charset="0"/>
            </a:endParaRP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b </a:t>
            </a:r>
            <a:r>
              <a:rPr lang="en-US" altLang="ko-KR" sz="2000" dirty="0" smtClean="0">
                <a:latin typeface="Times New Roman" pitchFamily="18" charset="0"/>
              </a:rPr>
              <a:t>&gt; 1</a:t>
            </a:r>
            <a:r>
              <a:rPr lang="ko-KR" altLang="en-US" sz="2000" dirty="0" smtClean="0">
                <a:latin typeface="Times New Roman" pitchFamily="18" charset="0"/>
              </a:rPr>
              <a:t>이고 </a:t>
            </a:r>
            <a:r>
              <a:rPr lang="en-US" altLang="ko-KR" sz="2000" i="1" dirty="0" smtClean="0">
                <a:latin typeface="Times New Roman" pitchFamily="18" charset="0"/>
              </a:rPr>
              <a:t>a &gt; </a:t>
            </a:r>
            <a:r>
              <a:rPr lang="en-US" altLang="ko-KR" sz="2000" dirty="0" smtClean="0">
                <a:latin typeface="Times New Roman" pitchFamily="18" charset="0"/>
              </a:rPr>
              <a:t>1</a:t>
            </a:r>
            <a:r>
              <a:rPr lang="ko-KR" altLang="en-US" sz="2000" dirty="0" smtClean="0">
                <a:latin typeface="Times New Roman" pitchFamily="18" charset="0"/>
              </a:rPr>
              <a:t>이면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dirty="0" err="1" smtClean="0">
                <a:latin typeface="Times New Roman" pitchFamily="18" charset="0"/>
              </a:rPr>
              <a:t>log</a:t>
            </a:r>
            <a:r>
              <a:rPr lang="en-US" altLang="ko-KR" sz="2000" i="1" baseline="-14000" dirty="0" err="1" smtClean="0">
                <a:latin typeface="Times New Roman" pitchFamily="18" charset="0"/>
              </a:rPr>
              <a:t>a</a:t>
            </a:r>
            <a:r>
              <a:rPr lang="en-US" altLang="ko-KR" sz="2000" baseline="-14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(</a:t>
            </a:r>
            <a:r>
              <a:rPr lang="en-US" altLang="ko-KR" sz="2000" dirty="0" err="1" smtClean="0">
                <a:latin typeface="Times New Roman" pitchFamily="18" charset="0"/>
              </a:rPr>
              <a:t>log</a:t>
            </a:r>
            <a:r>
              <a:rPr lang="en-US" altLang="ko-KR" sz="2000" i="1" baseline="-14000" dirty="0" err="1" smtClean="0">
                <a:latin typeface="Times New Roman" pitchFamily="18" charset="0"/>
              </a:rPr>
              <a:t>b</a:t>
            </a:r>
            <a:r>
              <a:rPr lang="en-US" altLang="ko-KR" sz="2000" baseline="-14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항상 성립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즉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로그</a:t>
            </a:r>
            <a:r>
              <a:rPr lang="en-US" altLang="ko-KR" sz="2000" dirty="0" smtClean="0">
                <a:latin typeface="Times New Roman" pitchFamily="18" charset="0"/>
              </a:rPr>
              <a:t>(logarithm) </a:t>
            </a:r>
            <a:r>
              <a:rPr lang="ko-KR" altLang="en-US" sz="2000" dirty="0" smtClean="0">
                <a:latin typeface="Times New Roman" pitchFamily="18" charset="0"/>
              </a:rPr>
              <a:t>복잡도 함수는 모두 같은 카테고리에 속한다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  <a:r>
              <a:rPr lang="ko-KR" altLang="en-US" sz="2000" dirty="0" smtClean="0">
                <a:latin typeface="Times New Roman" pitchFamily="18" charset="0"/>
              </a:rPr>
              <a:t>따라서 통상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dirty="0" err="1" smtClean="0">
                <a:latin typeface="Times New Roman" pitchFamily="18" charset="0"/>
              </a:rPr>
              <a:t>lg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으로 표시한다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endParaRPr lang="en-US" altLang="ko-KR" sz="2000" dirty="0" smtClean="0">
              <a:latin typeface="Times New Roman" pitchFamily="18" charset="0"/>
            </a:endParaRPr>
          </a:p>
          <a:p>
            <a:pPr marL="457200" indent="-457200" eaLnBrk="1" hangingPunct="1">
              <a:lnSpc>
                <a:spcPts val="2800"/>
              </a:lnSpc>
              <a:buClrTx/>
              <a:buFont typeface="굴림" pitchFamily="50" charset="-127"/>
              <a:buAutoNum type="arabicPeriod"/>
            </a:pPr>
            <a:r>
              <a:rPr lang="en-US" altLang="ko-KR" sz="2000" i="1" dirty="0" smtClean="0">
                <a:latin typeface="Times New Roman" pitchFamily="18" charset="0"/>
              </a:rPr>
              <a:t>b</a:t>
            </a:r>
            <a:r>
              <a:rPr lang="en-US" altLang="ko-KR" sz="2000" dirty="0" smtClean="0">
                <a:latin typeface="Times New Roman" pitchFamily="18" charset="0"/>
              </a:rPr>
              <a:t> &gt; 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dirty="0" smtClean="0">
                <a:latin typeface="Times New Roman" pitchFamily="18" charset="0"/>
              </a:rPr>
              <a:t> &gt; 0</a:t>
            </a:r>
            <a:r>
              <a:rPr lang="ko-KR" altLang="en-US" sz="2000" dirty="0" smtClean="0">
                <a:latin typeface="Times New Roman" pitchFamily="18" charset="0"/>
              </a:rPr>
              <a:t>이면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i="1" baseline="50000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ko-KR" sz="2000" i="1" baseline="50000" dirty="0" err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즉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지수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(exponential)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복잡도 함수가 모두 같은 카테고리 안에 있는 것은 아니다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</p:txBody>
      </p:sp>
      <p:sp>
        <p:nvSpPr>
          <p:cNvPr id="4915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E577FE6-7D4C-47A8-986B-A7FD19D1EF65}" type="slidenum">
              <a:rPr lang="en-US" altLang="ko-KR" smtClean="0"/>
              <a:pPr/>
              <a:t>114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2"/>
          <p:cNvSpPr>
            <a:spLocks noChangeArrowheads="1"/>
          </p:cNvSpPr>
          <p:nvPr/>
        </p:nvSpPr>
        <p:spPr bwMode="auto">
          <a:xfrm>
            <a:off x="685800" y="304800"/>
            <a:ext cx="7772400" cy="90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차수의 주요 성질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II</a:t>
            </a:r>
          </a:p>
        </p:txBody>
      </p:sp>
      <p:sp>
        <p:nvSpPr>
          <p:cNvPr id="8201" name="Rectangle 3"/>
          <p:cNvSpPr>
            <a:spLocks noChangeArrowheads="1"/>
          </p:cNvSpPr>
          <p:nvPr/>
        </p:nvSpPr>
        <p:spPr bwMode="auto">
          <a:xfrm>
            <a:off x="228600" y="1214438"/>
            <a:ext cx="8686800" cy="464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ts val="2800"/>
              </a:lnSpc>
              <a:buSzPct val="85000"/>
              <a:buFont typeface="+mj-lt"/>
              <a:buAutoNum type="arabicPeriod" startAt="5"/>
              <a:defRPr/>
            </a:pP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&gt; 0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>
                <a:latin typeface="Times New Roman" pitchFamily="18" charset="0"/>
              </a:rPr>
              <a:t>a</a:t>
            </a:r>
            <a:r>
              <a:rPr lang="en-US" altLang="ko-KR" sz="2000" i="1" baseline="50000" dirty="0">
                <a:latin typeface="Times New Roman" pitchFamily="18" charset="0"/>
              </a:rPr>
              <a:t>n</a:t>
            </a:r>
            <a:r>
              <a:rPr lang="en-US" altLang="ko-KR" sz="2000" dirty="0">
                <a:latin typeface="Times New Roman" pitchFamily="18" charset="0"/>
              </a:rPr>
              <a:t> 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!). 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다시 말하면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!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은 어떤 지수 복잡도 함수보다도 나쁘다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marL="457200" indent="-457200">
              <a:lnSpc>
                <a:spcPts val="2800"/>
              </a:lnSpc>
              <a:buSzPct val="85000"/>
              <a:buFont typeface="+mj-lt"/>
              <a:buAutoNum type="arabicPeriod" startAt="6"/>
              <a:defRPr/>
            </a:pP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복잡도 함수를 다음 순으로 나열해 보자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marL="342900" indent="-342900">
              <a:lnSpc>
                <a:spcPts val="28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	    </a:t>
            </a:r>
          </a:p>
          <a:p>
            <a:pPr marL="342900" indent="-342900">
              <a:lnSpc>
                <a:spcPts val="28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	</a:t>
            </a: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marL="342900" indent="-342900">
              <a:lnSpc>
                <a:spcPts val="2800"/>
              </a:lnSpc>
              <a:buSzPct val="85000"/>
              <a:buFont typeface="Wingdings 2" pitchFamily="18" charset="2"/>
              <a:buNone/>
              <a:defRPr/>
            </a:pP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여기서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k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j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&gt;2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이고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&gt;1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이다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복잡도함수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이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을 포함한 카테고리의 왼쪽에 위치한다고 하면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marL="342900" indent="-342900">
              <a:lnSpc>
                <a:spcPct val="1000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                        </a:t>
            </a:r>
          </a:p>
          <a:p>
            <a:pPr marL="457200" indent="-457200">
              <a:lnSpc>
                <a:spcPct val="100000"/>
              </a:lnSpc>
              <a:buSzPct val="85000"/>
              <a:buFont typeface="+mj-lt"/>
              <a:buAutoNum type="arabicPeriod" startAt="7"/>
              <a:defRPr/>
            </a:pP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 0, </a:t>
            </a:r>
            <a:r>
              <a:rPr lang="en-US" altLang="ko-KR" sz="2000" i="1" dirty="0">
                <a:latin typeface="Times New Roman" pitchFamily="18" charset="0"/>
                <a:sym typeface="Symbol" pitchFamily="18" charset="2"/>
              </a:rPr>
              <a:t>d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 0,                                , </a:t>
            </a:r>
            <a:r>
              <a:rPr lang="ko-KR" altLang="en-US" sz="2000" dirty="0">
                <a:latin typeface="Times New Roman" pitchFamily="18" charset="0"/>
                <a:sym typeface="Symbol" pitchFamily="18" charset="2"/>
              </a:rPr>
              <a:t>그리고                               이면</a:t>
            </a: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marL="342900" indent="-342900">
              <a:lnSpc>
                <a:spcPct val="100000"/>
              </a:lnSpc>
              <a:buSzPct val="85000"/>
              <a:buFont typeface="Wingdings 2" pitchFamily="18" charset="2"/>
              <a:buNone/>
              <a:defRPr/>
            </a:pPr>
            <a:r>
              <a:rPr lang="en-US" altLang="ko-KR" sz="2000" dirty="0">
                <a:latin typeface="Times New Roman" pitchFamily="18" charset="0"/>
                <a:sym typeface="Symbol" pitchFamily="18" charset="2"/>
              </a:rPr>
              <a:t>                                             </a:t>
            </a:r>
          </a:p>
        </p:txBody>
      </p:sp>
      <p:graphicFrame>
        <p:nvGraphicFramePr>
          <p:cNvPr id="8194" name="Object 0"/>
          <p:cNvGraphicFramePr>
            <a:graphicFrameLocks noChangeAspect="1"/>
          </p:cNvGraphicFramePr>
          <p:nvPr/>
        </p:nvGraphicFramePr>
        <p:xfrm>
          <a:off x="788988" y="2428875"/>
          <a:ext cx="67802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00" name="Equation" r:id="rId3" imgW="3784320" imgH="228600" progId="Equation.3">
                  <p:embed/>
                </p:oleObj>
              </mc:Choice>
              <mc:Fallback>
                <p:oleObj name="Equation" r:id="rId3" imgW="3784320" imgH="228600" progId="Equation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2428875"/>
                        <a:ext cx="6780212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36397"/>
              </p:ext>
            </p:extLst>
          </p:nvPr>
        </p:nvGraphicFramePr>
        <p:xfrm>
          <a:off x="3491880" y="3339306"/>
          <a:ext cx="16430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01" name="수식" r:id="rId5" imgW="901440" imgH="215640" progId="Equation.3">
                  <p:embed/>
                </p:oleObj>
              </mc:Choice>
              <mc:Fallback>
                <p:oleObj name="수식" r:id="rId5" imgW="901440" imgH="2156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3339306"/>
                        <a:ext cx="1643063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984242"/>
              </p:ext>
            </p:extLst>
          </p:nvPr>
        </p:nvGraphicFramePr>
        <p:xfrm>
          <a:off x="2123728" y="4005064"/>
          <a:ext cx="17764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02" name="수식" r:id="rId7" imgW="939600" imgH="215640" progId="Equation.3">
                  <p:embed/>
                </p:oleObj>
              </mc:Choice>
              <mc:Fallback>
                <p:oleObj name="수식" r:id="rId7" imgW="93960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005064"/>
                        <a:ext cx="1776412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56032"/>
              </p:ext>
            </p:extLst>
          </p:nvPr>
        </p:nvGraphicFramePr>
        <p:xfrm>
          <a:off x="4932040" y="4005064"/>
          <a:ext cx="17764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03" name="수식" r:id="rId9" imgW="927000" imgH="215640" progId="Equation.3">
                  <p:embed/>
                </p:oleObj>
              </mc:Choice>
              <mc:Fallback>
                <p:oleObj name="수식" r:id="rId9" imgW="92700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005064"/>
                        <a:ext cx="1776412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798803"/>
              </p:ext>
            </p:extLst>
          </p:nvPr>
        </p:nvGraphicFramePr>
        <p:xfrm>
          <a:off x="2123728" y="4621179"/>
          <a:ext cx="33575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04" name="Equation" r:id="rId11" imgW="1726920" imgH="215640" progId="Equation.3">
                  <p:embed/>
                </p:oleObj>
              </mc:Choice>
              <mc:Fallback>
                <p:oleObj name="Equation" r:id="rId11" imgW="172692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621179"/>
                        <a:ext cx="3357563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슬라이드 번호 개체 틀 9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352C86D-1002-4AF1-92F3-CEA643871D8A}" type="slidenum">
              <a:rPr lang="en-US" altLang="ko-KR" smtClean="0"/>
              <a:pPr/>
              <a:t>115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</a:rPr>
              <a:t>극한</a:t>
            </a:r>
            <a:r>
              <a:rPr lang="en-US" altLang="ko-KR" sz="3600" dirty="0" smtClean="0">
                <a:latin typeface="Times New Roman" pitchFamily="18" charset="0"/>
              </a:rPr>
              <a:t>(limit)</a:t>
            </a:r>
            <a:r>
              <a:rPr lang="ko-KR" altLang="en-US" sz="3600" dirty="0" smtClean="0">
                <a:latin typeface="Times New Roman" pitchFamily="18" charset="0"/>
              </a:rPr>
              <a:t>를 이용하여 차수를 구하는 방법</a:t>
            </a:r>
          </a:p>
        </p:txBody>
      </p:sp>
      <p:sp>
        <p:nvSpPr>
          <p:cNvPr id="9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143000"/>
            <a:ext cx="8610600" cy="5029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l"/>
              <a:defRPr/>
            </a:pPr>
            <a:r>
              <a:rPr lang="ko-KR" altLang="en-US" sz="2000" dirty="0" smtClean="0">
                <a:latin typeface="Times New Roman" pitchFamily="18" charset="0"/>
              </a:rPr>
              <a:t>정리 </a:t>
            </a:r>
            <a:r>
              <a:rPr lang="en-US" altLang="ko-KR" sz="2000" dirty="0" smtClean="0">
                <a:latin typeface="Times New Roman" pitchFamily="18" charset="0"/>
              </a:rPr>
              <a:t>1.3</a:t>
            </a:r>
            <a:r>
              <a:rPr lang="en-US" altLang="ko-KR" dirty="0" smtClean="0">
                <a:latin typeface="Times New Roman" pitchFamily="18" charset="0"/>
              </a:rPr>
              <a:t>	</a:t>
            </a:r>
          </a:p>
          <a:p>
            <a:pPr eaLnBrk="1" hangingPunct="1">
              <a:buFont typeface="Wingdings 2" pitchFamily="18" charset="2"/>
              <a:buNone/>
              <a:defRPr/>
            </a:pPr>
            <a:endParaRPr lang="en-US" altLang="ko-KR" dirty="0" smtClean="0">
              <a:latin typeface="Times New Roman" pitchFamily="18" charset="0"/>
            </a:endParaRP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defRPr/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defRPr/>
            </a:pPr>
            <a:r>
              <a:rPr lang="ko-KR" altLang="en-US" sz="2000" dirty="0" smtClean="0">
                <a:latin typeface="Times New Roman" pitchFamily="18" charset="0"/>
              </a:rPr>
              <a:t>예제</a:t>
            </a:r>
            <a:r>
              <a:rPr lang="en-US" altLang="ko-KR" sz="2000" dirty="0" smtClean="0">
                <a:latin typeface="Times New Roman" pitchFamily="18" charset="0"/>
              </a:rPr>
              <a:t> 1.24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다음이 성립함을 보이시오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dirty="0" smtClean="0">
                <a:latin typeface="Times New Roman" pitchFamily="18" charset="0"/>
              </a:rPr>
              <a:t> </a:t>
            </a:r>
          </a:p>
          <a:p>
            <a:pPr lvl="1" eaLnBrk="1" hangingPunct="1">
              <a:buFont typeface="Symbol" pitchFamily="18" charset="2"/>
              <a:buChar char="-"/>
              <a:defRPr/>
            </a:pPr>
            <a:endParaRPr lang="en-US" altLang="ko-KR" dirty="0" smtClean="0">
              <a:latin typeface="Times New Roman" pitchFamily="18" charset="0"/>
            </a:endParaRPr>
          </a:p>
          <a:p>
            <a:pPr eaLnBrk="1" hangingPunct="1"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l"/>
              <a:defRPr/>
            </a:pPr>
            <a:r>
              <a:rPr lang="ko-KR" altLang="en-US" sz="2000" dirty="0" smtClean="0">
                <a:latin typeface="Times New Roman" pitchFamily="18" charset="0"/>
              </a:rPr>
              <a:t>예제</a:t>
            </a:r>
            <a:r>
              <a:rPr lang="en-US" altLang="ko-KR" sz="2000" dirty="0" smtClean="0">
                <a:latin typeface="Times New Roman" pitchFamily="18" charset="0"/>
              </a:rPr>
              <a:t> 1.25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:  </a:t>
            </a:r>
            <a:r>
              <a:rPr lang="en-US" altLang="ko-KR" sz="2000" i="1" dirty="0" smtClean="0">
                <a:latin typeface="Times New Roman" pitchFamily="18" charset="0"/>
              </a:rPr>
              <a:t>b</a:t>
            </a:r>
            <a:r>
              <a:rPr lang="en-US" altLang="ko-KR" sz="2000" dirty="0" smtClean="0">
                <a:latin typeface="Times New Roman" pitchFamily="18" charset="0"/>
              </a:rPr>
              <a:t>&gt;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dirty="0" smtClean="0">
                <a:latin typeface="Times New Roman" pitchFamily="18" charset="0"/>
              </a:rPr>
              <a:t>&gt;0</a:t>
            </a:r>
            <a:r>
              <a:rPr lang="ko-KR" altLang="en-US" sz="2000" dirty="0" smtClean="0">
                <a:latin typeface="Times New Roman" pitchFamily="18" charset="0"/>
              </a:rPr>
              <a:t>일 때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a</a:t>
            </a:r>
            <a:r>
              <a:rPr lang="en-US" altLang="ko-KR" sz="2000" i="1" baseline="50000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b</a:t>
            </a:r>
            <a:r>
              <a:rPr lang="en-US" altLang="ko-KR" sz="2000" i="1" baseline="50000" dirty="0" err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</a:t>
            </a:r>
          </a:p>
          <a:p>
            <a:pPr lvl="1" eaLnBrk="1" hangingPunct="1">
              <a:buFont typeface="Symbol" pitchFamily="18" charset="2"/>
              <a:buNone/>
              <a:defRPr/>
            </a:pPr>
            <a:r>
              <a:rPr lang="en-US" altLang="ko-KR" dirty="0" smtClean="0">
                <a:latin typeface="Times New Roman" pitchFamily="18" charset="0"/>
                <a:sym typeface="Symbol" pitchFamily="18" charset="2"/>
              </a:rPr>
              <a:t>	                                       </a:t>
            </a:r>
          </a:p>
          <a:p>
            <a:pPr lvl="1" eaLnBrk="1" hangingPunct="1">
              <a:buFont typeface="Symbol" pitchFamily="18" charset="2"/>
              <a:buNone/>
              <a:defRPr/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                                                           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왜냐하면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1905000" y="1643063"/>
          <a:ext cx="228600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6" name="Equation" r:id="rId3" imgW="1104840" imgH="711000" progId="Equation.3">
                  <p:embed/>
                </p:oleObj>
              </mc:Choice>
              <mc:Fallback>
                <p:oleObj name="Equation" r:id="rId3" imgW="1104840" imgH="71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43063"/>
                        <a:ext cx="2286000" cy="1241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4114800" y="1690688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>
                <a:latin typeface="Times New Roman" pitchFamily="18" charset="0"/>
              </a:rPr>
              <a:t>이면</a:t>
            </a:r>
          </a:p>
        </p:txBody>
      </p:sp>
      <p:sp>
        <p:nvSpPr>
          <p:cNvPr id="9229" name="Text Box 8"/>
          <p:cNvSpPr txBox="1">
            <a:spLocks noChangeArrowheads="1"/>
          </p:cNvSpPr>
          <p:nvPr/>
        </p:nvSpPr>
        <p:spPr bwMode="auto">
          <a:xfrm>
            <a:off x="4119563" y="2090738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>
                <a:latin typeface="Times New Roman" pitchFamily="18" charset="0"/>
              </a:rPr>
              <a:t>이면</a:t>
            </a:r>
          </a:p>
        </p:txBody>
      </p:sp>
      <p:sp>
        <p:nvSpPr>
          <p:cNvPr id="9230" name="Text Box 9"/>
          <p:cNvSpPr txBox="1">
            <a:spLocks noChangeArrowheads="1"/>
          </p:cNvSpPr>
          <p:nvPr/>
        </p:nvSpPr>
        <p:spPr bwMode="auto">
          <a:xfrm>
            <a:off x="4122738" y="2495550"/>
            <a:ext cx="698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>
                <a:latin typeface="Times New Roman" pitchFamily="18" charset="0"/>
              </a:rPr>
              <a:t>이면</a:t>
            </a:r>
          </a:p>
        </p:txBody>
      </p:sp>
      <p:graphicFrame>
        <p:nvGraphicFramePr>
          <p:cNvPr id="9219" name="Object 10"/>
          <p:cNvGraphicFramePr>
            <a:graphicFrameLocks noChangeAspect="1"/>
          </p:cNvGraphicFramePr>
          <p:nvPr/>
        </p:nvGraphicFramePr>
        <p:xfrm>
          <a:off x="4918075" y="2079625"/>
          <a:ext cx="160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7" name="수식" r:id="rId5" imgW="901440" imgH="215640" progId="Equation.3">
                  <p:embed/>
                </p:oleObj>
              </mc:Choice>
              <mc:Fallback>
                <p:oleObj name="수식" r:id="rId5" imgW="90144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075" y="2079625"/>
                        <a:ext cx="16002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11"/>
          <p:cNvGraphicFramePr>
            <a:graphicFrameLocks noChangeAspect="1"/>
          </p:cNvGraphicFramePr>
          <p:nvPr/>
        </p:nvGraphicFramePr>
        <p:xfrm>
          <a:off x="4910138" y="2505075"/>
          <a:ext cx="1600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8" name="수식" r:id="rId7" imgW="901440" imgH="215640" progId="Equation.3">
                  <p:embed/>
                </p:oleObj>
              </mc:Choice>
              <mc:Fallback>
                <p:oleObj name="수식" r:id="rId7" imgW="90144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8" y="2505075"/>
                        <a:ext cx="16002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2"/>
          <p:cNvGraphicFramePr>
            <a:graphicFrameLocks noChangeAspect="1"/>
          </p:cNvGraphicFramePr>
          <p:nvPr/>
        </p:nvGraphicFramePr>
        <p:xfrm>
          <a:off x="4886325" y="1655763"/>
          <a:ext cx="16684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29" name="수식" r:id="rId9" imgW="939600" imgH="215640" progId="Equation.3">
                  <p:embed/>
                </p:oleObj>
              </mc:Choice>
              <mc:Fallback>
                <p:oleObj name="수식" r:id="rId9" imgW="93960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1655763"/>
                        <a:ext cx="16684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3"/>
          <p:cNvGraphicFramePr>
            <a:graphicFrameLocks noChangeAspect="1"/>
          </p:cNvGraphicFramePr>
          <p:nvPr/>
        </p:nvGraphicFramePr>
        <p:xfrm>
          <a:off x="1066800" y="3505200"/>
          <a:ext cx="1295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30" name="수식" r:id="rId11" imgW="660240" imgH="419040" progId="Equation.3">
                  <p:embed/>
                </p:oleObj>
              </mc:Choice>
              <mc:Fallback>
                <p:oleObj name="수식" r:id="rId11" imgW="660240" imgH="419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1295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3" name="Object 14"/>
          <p:cNvGraphicFramePr>
            <a:graphicFrameLocks noChangeAspect="1"/>
          </p:cNvGraphicFramePr>
          <p:nvPr/>
        </p:nvGraphicFramePr>
        <p:xfrm>
          <a:off x="3429000" y="3500438"/>
          <a:ext cx="2433638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31" name="수식" r:id="rId13" imgW="1371600" imgH="419040" progId="Equation.3">
                  <p:embed/>
                </p:oleObj>
              </mc:Choice>
              <mc:Fallback>
                <p:oleObj name="수식" r:id="rId13" imgW="1371600" imgH="419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500438"/>
                        <a:ext cx="2433638" cy="715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15"/>
          <p:cNvGraphicFramePr>
            <a:graphicFrameLocks noChangeAspect="1"/>
          </p:cNvGraphicFramePr>
          <p:nvPr/>
        </p:nvGraphicFramePr>
        <p:xfrm>
          <a:off x="2143125" y="5072063"/>
          <a:ext cx="2413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32" name="수식" r:id="rId15" imgW="1358640" imgH="469800" progId="Equation.3">
                  <p:embed/>
                </p:oleObj>
              </mc:Choice>
              <mc:Fallback>
                <p:oleObj name="수식" r:id="rId15" imgW="1358640" imgH="469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5072063"/>
                        <a:ext cx="24130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5" name="Object 16"/>
          <p:cNvGraphicFramePr>
            <a:graphicFrameLocks noChangeAspect="1"/>
          </p:cNvGraphicFramePr>
          <p:nvPr/>
        </p:nvGraphicFramePr>
        <p:xfrm>
          <a:off x="5929313" y="5214938"/>
          <a:ext cx="1014412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33" name="수식" r:id="rId17" imgW="571320" imgH="393480" progId="Equation.3">
                  <p:embed/>
                </p:oleObj>
              </mc:Choice>
              <mc:Fallback>
                <p:oleObj name="수식" r:id="rId17" imgW="571320" imgH="393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313" y="5214938"/>
                        <a:ext cx="1014412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1" name="슬라이드 번호 개체 틀 1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BB5111F-1803-4F37-B171-30AE62147302}" type="slidenum">
              <a:rPr lang="en-US" altLang="ko-KR" smtClean="0"/>
              <a:pPr/>
              <a:t>116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1143000"/>
            <a:ext cx="8610600" cy="50292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정리 </a:t>
            </a:r>
            <a:r>
              <a:rPr lang="en-US" altLang="ko-KR" sz="2000" dirty="0" smtClean="0">
                <a:latin typeface="Times New Roman" pitchFamily="18" charset="0"/>
              </a:rPr>
              <a:t>1.3</a:t>
            </a:r>
            <a:r>
              <a:rPr lang="ko-KR" altLang="en-US" sz="2000" dirty="0" smtClean="0">
                <a:latin typeface="Times New Roman" pitchFamily="18" charset="0"/>
              </a:rPr>
              <a:t>에 의해 </a:t>
            </a:r>
            <a:r>
              <a:rPr lang="en-US" altLang="ko-KR" sz="2000" dirty="0" smtClean="0">
                <a:latin typeface="Times New Roman" pitchFamily="18" charset="0"/>
              </a:rPr>
              <a:t>a &gt; 0 </a:t>
            </a:r>
            <a:r>
              <a:rPr lang="ko-KR" altLang="en-US" sz="2000" dirty="0" smtClean="0">
                <a:latin typeface="Times New Roman" pitchFamily="18" charset="0"/>
              </a:rPr>
              <a:t>이면 다음이 성립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/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buNone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   </a:t>
            </a:r>
            <a:r>
              <a:rPr lang="en-US" altLang="ko-KR" sz="2000" i="1" dirty="0" err="1" smtClean="0">
                <a:latin typeface="Times New Roman" pitchFamily="18" charset="0"/>
                <a:sym typeface="Symbol" pitchFamily="18" charset="2"/>
              </a:rPr>
              <a:t>a</a:t>
            </a:r>
            <a:r>
              <a:rPr lang="en-US" altLang="ko-KR" sz="2000" i="1" baseline="50000" dirty="0" err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err="1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err="1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  <a:sym typeface="Symbol" pitchFamily="18" charset="2"/>
              </a:rPr>
              <a:t>!)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  <a:sym typeface="Symbol" pitchFamily="18" charset="2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(1) </a:t>
            </a:r>
            <a:r>
              <a:rPr lang="en-US" altLang="ko-KR" sz="200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if</a:t>
            </a:r>
            <a:r>
              <a:rPr lang="ko-KR" altLang="en-US" sz="200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ko-KR" sz="2000" i="1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a </a:t>
            </a:r>
            <a:r>
              <a:rPr lang="en-US" altLang="ko-KR" sz="200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≤</a:t>
            </a: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1, it is trivial.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(2) </a:t>
            </a:r>
            <a:r>
              <a:rPr lang="en-US" altLang="ko-KR" sz="200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if </a:t>
            </a:r>
            <a:r>
              <a:rPr lang="en-US" altLang="ko-KR" sz="2000" i="1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a </a:t>
            </a:r>
            <a:r>
              <a:rPr lang="en-US" altLang="ko-KR" sz="200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&gt;</a:t>
            </a:r>
            <a:r>
              <a:rPr lang="en-US" altLang="ko-KR" sz="2000" dirty="0" smtClean="0"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  <a:sym typeface="Symbol" pitchFamily="18" charset="2"/>
              </a:rPr>
              <a:t>1, for a large n,  </a:t>
            </a:r>
            <a:endParaRPr lang="en-US" altLang="ko-KR" sz="2000" dirty="0" smtClean="0">
              <a:latin typeface="Times New Roman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en-US" altLang="ko-KR" dirty="0" smtClean="0">
                <a:latin typeface="Times New Roman" pitchFamily="18" charset="0"/>
              </a:rPr>
              <a:t>     	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ko-KR" dirty="0" smtClean="0">
              <a:latin typeface="Times New Roman" pitchFamily="18" charset="0"/>
            </a:endParaRPr>
          </a:p>
          <a:p>
            <a:pPr eaLnBrk="1" hangingPunct="1"/>
            <a:endParaRPr lang="en-US" altLang="ko-KR" sz="2000" dirty="0" smtClean="0">
              <a:latin typeface="Times New Roman" pitchFamily="18" charset="0"/>
            </a:endParaRPr>
          </a:p>
        </p:txBody>
      </p:sp>
      <p:graphicFrame>
        <p:nvGraphicFramePr>
          <p:cNvPr id="10242" name="Object 15"/>
          <p:cNvGraphicFramePr>
            <a:graphicFrameLocks noChangeAspect="1"/>
          </p:cNvGraphicFramePr>
          <p:nvPr/>
        </p:nvGraphicFramePr>
        <p:xfrm>
          <a:off x="3043238" y="5816600"/>
          <a:ext cx="1195387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04" name="Equation" r:id="rId3" imgW="672840" imgH="419040" progId="Equation.3">
                  <p:embed/>
                </p:oleObj>
              </mc:Choice>
              <mc:Fallback>
                <p:oleObj name="Equation" r:id="rId3" imgW="672840" imgH="419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5816600"/>
                        <a:ext cx="1195387" cy="74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11"/>
          <p:cNvGraphicFramePr>
            <a:graphicFrameLocks noChangeAspect="1"/>
          </p:cNvGraphicFramePr>
          <p:nvPr/>
        </p:nvGraphicFramePr>
        <p:xfrm>
          <a:off x="4914900" y="385127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05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3851275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12"/>
          <p:cNvGraphicFramePr>
            <a:graphicFrameLocks noChangeAspect="1"/>
          </p:cNvGraphicFramePr>
          <p:nvPr/>
        </p:nvGraphicFramePr>
        <p:xfrm>
          <a:off x="4914900" y="385127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06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3851275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13"/>
          <p:cNvGraphicFramePr>
            <a:graphicFrameLocks noChangeAspect="1"/>
          </p:cNvGraphicFramePr>
          <p:nvPr/>
        </p:nvGraphicFramePr>
        <p:xfrm>
          <a:off x="3071813" y="2857500"/>
          <a:ext cx="92868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07" name="Equation" r:id="rId8" imgW="609480" imgH="431640" progId="Equation.3">
                  <p:embed/>
                </p:oleObj>
              </mc:Choice>
              <mc:Fallback>
                <p:oleObj name="Equation" r:id="rId8" imgW="609480" imgH="4316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2857500"/>
                        <a:ext cx="928687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14"/>
          <p:cNvGraphicFramePr>
            <a:graphicFrameLocks noChangeAspect="1"/>
          </p:cNvGraphicFramePr>
          <p:nvPr/>
        </p:nvGraphicFramePr>
        <p:xfrm>
          <a:off x="1727200" y="5102225"/>
          <a:ext cx="40401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08" name="Equation" r:id="rId10" imgW="2514600" imgH="444240" progId="Equation.3">
                  <p:embed/>
                </p:oleObj>
              </mc:Choice>
              <mc:Fallback>
                <p:oleObj name="Equation" r:id="rId10" imgW="2514600" imgH="4442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5102225"/>
                        <a:ext cx="4040188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2643188" y="4000500"/>
          <a:ext cx="212407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09" name="Equation" r:id="rId12" imgW="1320480" imgH="660240" progId="Equation.3">
                  <p:embed/>
                </p:oleObj>
              </mc:Choice>
              <mc:Fallback>
                <p:oleObj name="Equation" r:id="rId12" imgW="1320480" imgH="6602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88" y="4000500"/>
                        <a:ext cx="2124075" cy="1062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9" name="오른쪽 중괄호 9"/>
          <p:cNvSpPr>
            <a:spLocks/>
          </p:cNvSpPr>
          <p:nvPr/>
        </p:nvSpPr>
        <p:spPr bwMode="auto">
          <a:xfrm rot="-5400000">
            <a:off x="3893344" y="3107531"/>
            <a:ext cx="285750" cy="1500188"/>
          </a:xfrm>
          <a:prstGeom prst="rightBrace">
            <a:avLst>
              <a:gd name="adj1" fmla="val 8337"/>
              <a:gd name="adj2" fmla="val 44245"/>
            </a:avLst>
          </a:prstGeom>
          <a:noFill/>
          <a:ln w="9525" algn="ctr">
            <a:solidFill>
              <a:srgbClr val="22581C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250" name="TextBox 10"/>
          <p:cNvSpPr txBox="1">
            <a:spLocks noChangeArrowheads="1"/>
          </p:cNvSpPr>
          <p:nvPr/>
        </p:nvSpPr>
        <p:spPr bwMode="auto">
          <a:xfrm>
            <a:off x="3702050" y="3489325"/>
            <a:ext cx="593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i="1" dirty="0"/>
              <a:t>n</a:t>
            </a:r>
            <a:r>
              <a:rPr lang="en-US" altLang="ko-KR" sz="1400" dirty="0"/>
              <a:t>/2</a:t>
            </a:r>
            <a:r>
              <a:rPr lang="ko-KR" altLang="en-US" sz="1400" dirty="0"/>
              <a:t>개</a:t>
            </a:r>
          </a:p>
        </p:txBody>
      </p:sp>
      <p:sp>
        <p:nvSpPr>
          <p:cNvPr id="10251" name="슬라이드 번호 개체 틀 1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3F63451-A854-46A8-A91F-874CE07808AA}" type="slidenum">
              <a:rPr lang="en-US" altLang="ko-KR" smtClean="0"/>
              <a:pPr/>
              <a:t>117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118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417178" y="350383"/>
            <a:ext cx="2128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L’Hopital’s</a:t>
            </a:r>
            <a:r>
              <a:rPr lang="en-US" altLang="ko-KR" dirty="0" smtClean="0"/>
              <a:t> rule</a:t>
            </a:r>
            <a:endParaRPr lang="ko-KR" altLang="en-US" dirty="0"/>
          </a:p>
        </p:txBody>
      </p:sp>
      <p:pic>
        <p:nvPicPr>
          <p:cNvPr id="82946" name="Picture 2" descr="\lim_{x \to c}f(x)=\lim_{x \to c}g(x)=0 \text{ or } \pm\inf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71" y="1623032"/>
            <a:ext cx="4446529" cy="47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7" name="Picture 3" descr="\lim_{x\to c}\frac{f'(x)}{g'(x)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05" y="2339124"/>
            <a:ext cx="1286290" cy="8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g'(x)\neq 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16" y="3468829"/>
            <a:ext cx="1257597" cy="3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9" name="Picture 5" descr="\lim_{x\to c}\frac{f(x)}{g(x)} = \lim_{x\to c}\frac{f'(x)}{g'(x)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51" y="4589906"/>
            <a:ext cx="3099583" cy="84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29614" y="126876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5936" y="2536986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exists, and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73358" y="3434937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all 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 in </a:t>
            </a:r>
            <a:r>
              <a:rPr lang="en-US" altLang="ko-KR" i="1" dirty="0" smtClean="0"/>
              <a:t>I</a:t>
            </a:r>
            <a:r>
              <a:rPr lang="en-US" altLang="ko-KR" dirty="0" smtClean="0"/>
              <a:t>(interval) with </a:t>
            </a:r>
            <a:r>
              <a:rPr lang="en-US" altLang="ko-KR" i="1" dirty="0" err="1" smtClean="0"/>
              <a:t>x</a:t>
            </a:r>
            <a:r>
              <a:rPr lang="en-US" altLang="ko-KR" dirty="0" err="1" smtClean="0"/>
              <a:t>≠c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44620" y="3928950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75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75" y="571500"/>
            <a:ext cx="8839200" cy="5562600"/>
          </a:xfrm>
        </p:spPr>
        <p:txBody>
          <a:bodyPr/>
          <a:lstStyle/>
          <a:p>
            <a:pPr eaLnBrk="1" hangingPunct="1"/>
            <a:r>
              <a:rPr lang="ko-KR" altLang="en-US" b="1" dirty="0" smtClean="0">
                <a:latin typeface="Times New Roman" pitchFamily="18" charset="0"/>
              </a:rPr>
              <a:t>정리 </a:t>
            </a:r>
            <a:r>
              <a:rPr lang="en-US" altLang="ko-KR" b="1" dirty="0" smtClean="0">
                <a:latin typeface="Times New Roman" pitchFamily="18" charset="0"/>
              </a:rPr>
              <a:t>: </a:t>
            </a:r>
            <a:r>
              <a:rPr lang="ko-KR" altLang="en-US" b="1" dirty="0" err="1" smtClean="0">
                <a:latin typeface="Times New Roman" pitchFamily="18" charset="0"/>
              </a:rPr>
              <a:t>로피탈</a:t>
            </a:r>
            <a:r>
              <a:rPr lang="en-US" altLang="ko-KR" b="1" dirty="0" smtClean="0">
                <a:latin typeface="Times New Roman" pitchFamily="18" charset="0"/>
              </a:rPr>
              <a:t>(</a:t>
            </a:r>
            <a:r>
              <a:rPr lang="en-US" altLang="ko-KR" b="1" dirty="0" err="1" smtClean="0">
                <a:latin typeface="Times New Roman" pitchFamily="18" charset="0"/>
              </a:rPr>
              <a:t>L’Hopital</a:t>
            </a:r>
            <a:r>
              <a:rPr lang="en-US" altLang="ko-KR" b="1" dirty="0" smtClean="0">
                <a:latin typeface="Times New Roman" pitchFamily="18" charset="0"/>
              </a:rPr>
              <a:t>)</a:t>
            </a:r>
            <a:r>
              <a:rPr lang="ko-KR" altLang="en-US" b="1" dirty="0" smtClean="0">
                <a:latin typeface="Times New Roman" pitchFamily="18" charset="0"/>
              </a:rPr>
              <a:t>의 법칙</a:t>
            </a:r>
            <a:endParaRPr lang="ko-KR" altLang="en-US" dirty="0" smtClean="0">
              <a:latin typeface="Times New Roman" pitchFamily="18" charset="0"/>
            </a:endParaRPr>
          </a:p>
          <a:p>
            <a:pPr eaLnBrk="1" hangingPunct="1"/>
            <a:endParaRPr lang="ko-KR" altLang="en-US" dirty="0" smtClean="0">
              <a:latin typeface="Times New Roman" pitchFamily="18" charset="0"/>
            </a:endParaRPr>
          </a:p>
          <a:p>
            <a:pPr eaLnBrk="1" hangingPunct="1"/>
            <a:endParaRPr lang="ko-KR" altLang="en-US" dirty="0" smtClean="0">
              <a:latin typeface="Times New Roman" pitchFamily="18" charset="0"/>
            </a:endParaRPr>
          </a:p>
          <a:p>
            <a:pPr eaLnBrk="1" hangingPunct="1"/>
            <a:endParaRPr lang="ko-KR" altLang="en-US" dirty="0" smtClean="0">
              <a:latin typeface="Times New Roman" pitchFamily="18" charset="0"/>
            </a:endParaRP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/>
        </p:nvGraphicFramePr>
        <p:xfrm>
          <a:off x="2590800" y="1219200"/>
          <a:ext cx="28987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28" name="수식" r:id="rId3" imgW="1460160" imgH="279360" progId="Equation.3">
                  <p:embed/>
                </p:oleObj>
              </mc:Choice>
              <mc:Fallback>
                <p:oleObj name="수식" r:id="rId3" imgW="1460160" imgH="2793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219200"/>
                        <a:ext cx="289877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Text Box 6"/>
          <p:cNvSpPr txBox="1">
            <a:spLocks noChangeArrowheads="1"/>
          </p:cNvSpPr>
          <p:nvPr/>
        </p:nvSpPr>
        <p:spPr bwMode="auto">
          <a:xfrm>
            <a:off x="5505450" y="1190625"/>
            <a:ext cx="895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Times New Roman" pitchFamily="18" charset="0"/>
              </a:rPr>
              <a:t>이면</a:t>
            </a:r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2590800" y="1851025"/>
          <a:ext cx="28956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29" name="수식" r:id="rId5" imgW="1422360" imgH="457200" progId="Equation.3">
                  <p:embed/>
                </p:oleObj>
              </mc:Choice>
              <mc:Fallback>
                <p:oleObj name="수식" r:id="rId5" imgW="142236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851025"/>
                        <a:ext cx="2895600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4" name="Text Box 8"/>
          <p:cNvSpPr txBox="1">
            <a:spLocks noChangeArrowheads="1"/>
          </p:cNvSpPr>
          <p:nvPr/>
        </p:nvSpPr>
        <p:spPr bwMode="auto">
          <a:xfrm>
            <a:off x="5486400" y="2047875"/>
            <a:ext cx="984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Times New Roman" pitchFamily="18" charset="0"/>
              </a:rPr>
              <a:t>이다</a:t>
            </a:r>
            <a:r>
              <a:rPr lang="en-US" altLang="ko-KR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11268" name="Object 10"/>
          <p:cNvGraphicFramePr>
            <a:graphicFrameLocks noChangeAspect="1"/>
          </p:cNvGraphicFramePr>
          <p:nvPr/>
        </p:nvGraphicFramePr>
        <p:xfrm>
          <a:off x="1311275" y="3571875"/>
          <a:ext cx="12541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0" name="Equation" r:id="rId7" imgW="660240" imgH="215640" progId="Equation.3">
                  <p:embed/>
                </p:oleObj>
              </mc:Choice>
              <mc:Fallback>
                <p:oleObj name="Equation" r:id="rId7" imgW="66024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3571875"/>
                        <a:ext cx="12541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Object 11"/>
          <p:cNvGraphicFramePr>
            <a:graphicFrameLocks noChangeAspect="1"/>
          </p:cNvGraphicFramePr>
          <p:nvPr/>
        </p:nvGraphicFramePr>
        <p:xfrm>
          <a:off x="3429000" y="3357563"/>
          <a:ext cx="30257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1" name="수식" r:id="rId9" imgW="1485720" imgH="457200" progId="Equation.3">
                  <p:embed/>
                </p:oleObj>
              </mc:Choice>
              <mc:Fallback>
                <p:oleObj name="수식" r:id="rId9" imgW="148572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357563"/>
                        <a:ext cx="3025775" cy="925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12"/>
          <p:cNvGraphicFramePr>
            <a:graphicFrameLocks noChangeAspect="1"/>
          </p:cNvGraphicFramePr>
          <p:nvPr/>
        </p:nvGraphicFramePr>
        <p:xfrm>
          <a:off x="933450" y="4627563"/>
          <a:ext cx="18669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2" name="Equation" r:id="rId11" imgW="1117440" imgH="228600" progId="Equation.3">
                  <p:embed/>
                </p:oleObj>
              </mc:Choice>
              <mc:Fallback>
                <p:oleObj name="Equation" r:id="rId11" imgW="111744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4627563"/>
                        <a:ext cx="18669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633569"/>
              </p:ext>
            </p:extLst>
          </p:nvPr>
        </p:nvGraphicFramePr>
        <p:xfrm>
          <a:off x="2795587" y="5172075"/>
          <a:ext cx="42926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3" name="수식" r:id="rId13" imgW="2108160" imgH="482400" progId="Equation.3">
                  <p:embed/>
                </p:oleObj>
              </mc:Choice>
              <mc:Fallback>
                <p:oleObj name="수식" r:id="rId13" imgW="2108160" imgH="4824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7" y="5172075"/>
                        <a:ext cx="4292600" cy="97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TextBox 11"/>
          <p:cNvSpPr txBox="1">
            <a:spLocks noChangeArrowheads="1"/>
          </p:cNvSpPr>
          <p:nvPr/>
        </p:nvSpPr>
        <p:spPr bwMode="auto">
          <a:xfrm>
            <a:off x="357188" y="3071813"/>
            <a:ext cx="1309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/>
              <a:t>예제 </a:t>
            </a:r>
            <a:r>
              <a:rPr lang="en-US" altLang="ko-KR" sz="2000"/>
              <a:t>1.27</a:t>
            </a:r>
            <a:endParaRPr lang="ko-KR" altLang="en-US" sz="2000"/>
          </a:p>
        </p:txBody>
      </p:sp>
      <p:sp>
        <p:nvSpPr>
          <p:cNvPr id="11276" name="TextBox 12"/>
          <p:cNvSpPr txBox="1">
            <a:spLocks noChangeArrowheads="1"/>
          </p:cNvSpPr>
          <p:nvPr/>
        </p:nvSpPr>
        <p:spPr bwMode="auto">
          <a:xfrm>
            <a:off x="357188" y="4143375"/>
            <a:ext cx="1309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/>
              <a:t>예제 </a:t>
            </a:r>
            <a:r>
              <a:rPr lang="en-US" altLang="ko-KR" sz="2000"/>
              <a:t>1.28</a:t>
            </a:r>
            <a:endParaRPr lang="ko-KR" altLang="en-US" sz="2000"/>
          </a:p>
        </p:txBody>
      </p:sp>
      <p:sp>
        <p:nvSpPr>
          <p:cNvPr id="11277" name="슬라이드 번호 개체 틀 1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75E228-BA42-4ABA-A70D-D8C47CC40294}" type="slidenum">
              <a:rPr lang="en-US" altLang="ko-KR" smtClean="0"/>
              <a:pPr/>
              <a:t>119</a:t>
            </a:fld>
            <a:endParaRPr lang="en-US" altLang="ko-KR" smtClean="0"/>
          </a:p>
        </p:txBody>
      </p:sp>
      <p:sp>
        <p:nvSpPr>
          <p:cNvPr id="2" name="직사각형 1"/>
          <p:cNvSpPr/>
          <p:nvPr/>
        </p:nvSpPr>
        <p:spPr>
          <a:xfrm>
            <a:off x="2915816" y="4619565"/>
            <a:ext cx="1770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/>
              <a:t>b </a:t>
            </a:r>
            <a:r>
              <a:rPr lang="en-US" altLang="ko-KR" sz="2000" dirty="0"/>
              <a:t>&gt; </a:t>
            </a:r>
            <a:r>
              <a:rPr lang="en-US" altLang="ko-KR" sz="2000" dirty="0" smtClean="0"/>
              <a:t>1 and</a:t>
            </a:r>
            <a:r>
              <a:rPr lang="ko-KR" altLang="en-US" sz="2000" dirty="0" smtClean="0"/>
              <a:t> </a:t>
            </a:r>
            <a:r>
              <a:rPr lang="en-US" altLang="ko-KR" sz="2000" i="1" dirty="0"/>
              <a:t>a &gt; </a:t>
            </a:r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 bwMode="auto">
          <a:xfrm>
            <a:off x="2303733" y="5157192"/>
            <a:ext cx="4536534" cy="34828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자료구조</a:t>
            </a:r>
          </a:p>
        </p:txBody>
      </p:sp>
      <p:sp>
        <p:nvSpPr>
          <p:cNvPr id="4" name="직사각형 3"/>
          <p:cNvSpPr/>
          <p:nvPr/>
        </p:nvSpPr>
        <p:spPr bwMode="auto">
          <a:xfrm>
            <a:off x="2303733" y="4421908"/>
            <a:ext cx="4536534" cy="3695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2375756" y="3603539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보안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779912" y="3603539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184068" y="3603539"/>
            <a:ext cx="1728192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멀티미디어처리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375756" y="2955467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779912" y="2933099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5373452" y="2933099"/>
            <a:ext cx="1538808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err="1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데이타베이스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375726" y="2415407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dirty="0" smtClean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3743908" y="2420460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그래픽스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373452" y="2394313"/>
            <a:ext cx="1080120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  <a:endParaRPr kumimoji="1" lang="ko-KR" altLang="en-US" sz="1400" b="0" i="0" u="none" strike="noStrike" cap="none" normalizeH="0" dirty="0" smtClean="0">
              <a:ln>
                <a:noFill/>
              </a:ln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087724" y="2091371"/>
            <a:ext cx="4968552" cy="18722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아래쪽 화살표 14"/>
          <p:cNvSpPr/>
          <p:nvPr/>
        </p:nvSpPr>
        <p:spPr bwMode="auto">
          <a:xfrm rot="10800000">
            <a:off x="4391995" y="4146426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 bwMode="auto">
          <a:xfrm rot="10800000">
            <a:off x="4389570" y="4893413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971600" y="1628800"/>
            <a:ext cx="648072" cy="4104456"/>
          </a:xfrm>
          <a:prstGeom prst="ellipse">
            <a:avLst/>
          </a:prstGeom>
          <a:solidFill>
            <a:srgbClr val="6FD7A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프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로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그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래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밍</a:t>
            </a:r>
            <a:endParaRPr kumimoji="1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" name="아래쪽 화살표 17"/>
          <p:cNvSpPr/>
          <p:nvPr/>
        </p:nvSpPr>
        <p:spPr bwMode="auto">
          <a:xfrm rot="16200000">
            <a:off x="1673678" y="2468045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9" name="아래쪽 화살표 18"/>
          <p:cNvSpPr/>
          <p:nvPr/>
        </p:nvSpPr>
        <p:spPr bwMode="auto">
          <a:xfrm rot="16200000">
            <a:off x="1664851" y="3029199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아래쪽 화살표 19"/>
          <p:cNvSpPr/>
          <p:nvPr/>
        </p:nvSpPr>
        <p:spPr bwMode="auto">
          <a:xfrm rot="16200000">
            <a:off x="1673678" y="3605263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아래쪽 화살표 20"/>
          <p:cNvSpPr/>
          <p:nvPr/>
        </p:nvSpPr>
        <p:spPr bwMode="auto">
          <a:xfrm rot="16200000">
            <a:off x="1664851" y="5230924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2" name="아래쪽 화살표 21"/>
          <p:cNvSpPr/>
          <p:nvPr/>
        </p:nvSpPr>
        <p:spPr bwMode="auto">
          <a:xfrm rot="16200000">
            <a:off x="1673678" y="4507420"/>
            <a:ext cx="360040" cy="212576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19672" y="620688"/>
            <a:ext cx="5718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왜 알고리즘분석 과목이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전공필수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616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B953BA-3805-4052-8F38-3DE05F657C41}" type="slidenum">
              <a:rPr lang="en-US" altLang="ko-KR" smtClean="0"/>
              <a:pPr>
                <a:defRPr/>
              </a:pPr>
              <a:t>120</a:t>
            </a:fld>
            <a:endParaRPr lang="en-US" altLang="ko-KR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23078" y="295544"/>
            <a:ext cx="7772400" cy="744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알고리즘 복잡도와 컴퓨터 능력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556" y="1040365"/>
            <a:ext cx="798888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600" dirty="0" smtClean="0"/>
              <a:t>1.</a:t>
            </a: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O(</a:t>
            </a:r>
            <a:r>
              <a:rPr lang="en-US" altLang="ko-KR" sz="1600" i="1" dirty="0" smtClean="0"/>
              <a:t>n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일 때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배 된다면 문제크기 </a:t>
            </a:r>
            <a:r>
              <a:rPr lang="en-US" altLang="ko-KR" sz="1600" dirty="0" smtClean="0"/>
              <a:t>2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문제를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82737" y="2492896"/>
            <a:ext cx="804536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600" dirty="0" smtClean="0"/>
              <a:t>2. </a:t>
            </a: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O(</a:t>
            </a:r>
            <a:r>
              <a:rPr lang="en-US" altLang="ko-KR" sz="1600" i="1" dirty="0" smtClean="0"/>
              <a:t>n</a:t>
            </a:r>
            <a:r>
              <a:rPr lang="en-US" altLang="ko-KR" sz="1600" baseline="30000" dirty="0" smtClean="0"/>
              <a:t>2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일 때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u="sng" dirty="0" smtClean="0"/>
              <a:t>4</a:t>
            </a:r>
            <a:r>
              <a:rPr lang="ko-KR" altLang="en-US" sz="1600" u="sng" dirty="0" smtClean="0"/>
              <a:t>배 </a:t>
            </a:r>
            <a:r>
              <a:rPr lang="ko-KR" altLang="en-US" sz="1600" dirty="0" smtClean="0"/>
              <a:t>된다면 문제크기 </a:t>
            </a:r>
            <a:r>
              <a:rPr lang="en-US" altLang="ko-KR" sz="1600" u="sng" dirty="0" smtClean="0"/>
              <a:t>2</a:t>
            </a:r>
            <a:r>
              <a:rPr lang="en-US" altLang="ko-KR" sz="1600" i="1" u="sng" dirty="0" smtClean="0"/>
              <a:t>m</a:t>
            </a:r>
            <a:r>
              <a:rPr lang="ko-KR" altLang="en-US" sz="1600" dirty="0" smtClean="0"/>
              <a:t>개의 문제를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02378" y="3812857"/>
            <a:ext cx="8174078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sz="1600" dirty="0"/>
              <a:t>3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O(2</a:t>
            </a:r>
            <a:r>
              <a:rPr lang="en-US" altLang="ko-KR" sz="1600" i="1" baseline="30000" dirty="0" smtClean="0"/>
              <a:t>n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일 때 </a:t>
            </a:r>
            <a:r>
              <a:rPr lang="en-US" altLang="ko-KR" sz="1600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u="sng" dirty="0" smtClean="0"/>
              <a:t>2</a:t>
            </a:r>
            <a:r>
              <a:rPr lang="ko-KR" altLang="en-US" sz="1600" u="sng" dirty="0" smtClean="0"/>
              <a:t>배 </a:t>
            </a:r>
            <a:r>
              <a:rPr lang="ko-KR" altLang="en-US" sz="1600" dirty="0" smtClean="0"/>
              <a:t>된다면 문제크기 </a:t>
            </a:r>
            <a:r>
              <a:rPr lang="en-US" altLang="ko-KR" sz="1600" i="1" u="sng" dirty="0" smtClean="0"/>
              <a:t>m</a:t>
            </a:r>
            <a:r>
              <a:rPr lang="en-US" altLang="ko-KR" sz="1600" u="sng" dirty="0" smtClean="0"/>
              <a:t>+1</a:t>
            </a:r>
            <a:r>
              <a:rPr lang="ko-KR" altLang="en-US" sz="1600" dirty="0" smtClean="0"/>
              <a:t>개의 문제를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/>
              <a:t>기계의 처리 속도가 </a:t>
            </a:r>
            <a:r>
              <a:rPr lang="en-US" altLang="ko-KR" sz="1600" u="sng" dirty="0" smtClean="0"/>
              <a:t>100</a:t>
            </a:r>
            <a:r>
              <a:rPr lang="ko-KR" altLang="en-US" sz="1600" u="sng" dirty="0" smtClean="0"/>
              <a:t>배 </a:t>
            </a:r>
            <a:r>
              <a:rPr lang="ko-KR" altLang="en-US" sz="1600" dirty="0"/>
              <a:t>된다면 문제크기 </a:t>
            </a:r>
            <a:r>
              <a:rPr lang="en-US" altLang="ko-KR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??</a:t>
            </a:r>
            <a:r>
              <a:rPr lang="ko-KR" altLang="en-US" sz="1600" dirty="0" smtClean="0"/>
              <a:t>개의 </a:t>
            </a:r>
            <a:r>
              <a:rPr lang="ko-KR" altLang="en-US" sz="1600" dirty="0"/>
              <a:t>문제를 </a:t>
            </a:r>
            <a:r>
              <a:rPr lang="en-US" altLang="ko-KR" sz="1600" i="1" dirty="0"/>
              <a:t>t</a:t>
            </a:r>
            <a:r>
              <a:rPr lang="ko-KR" altLang="en-US" sz="1600" dirty="0"/>
              <a:t>시간에 해결할 수 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662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 bwMode="auto">
          <a:xfrm>
            <a:off x="395536" y="5230249"/>
            <a:ext cx="7899942" cy="1511119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804248" y="6230292"/>
            <a:ext cx="1905000" cy="457200"/>
          </a:xfrm>
        </p:spPr>
        <p:txBody>
          <a:bodyPr/>
          <a:lstStyle/>
          <a:p>
            <a:pPr>
              <a:defRPr/>
            </a:pPr>
            <a:fld id="{A8B953BA-3805-4052-8F38-3DE05F657C41}" type="slidenum">
              <a:rPr lang="en-US" altLang="ko-KR" smtClean="0"/>
              <a:pPr>
                <a:defRPr/>
              </a:pPr>
              <a:t>121</a:t>
            </a:fld>
            <a:endParaRPr lang="en-US" altLang="ko-K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23078" y="295544"/>
            <a:ext cx="7772400" cy="744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알고리즘 복잡도와 컴퓨터 능력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634" y="1343742"/>
            <a:ext cx="804536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smtClean="0"/>
              <a:t>알고리즘의 복잡도가 </a:t>
            </a:r>
            <a:r>
              <a:rPr lang="en-US" altLang="ko-KR" sz="1600" dirty="0" smtClean="0"/>
              <a:t>(A)</a:t>
            </a:r>
            <a:r>
              <a:rPr lang="ko-KR" altLang="en-US" sz="1600" dirty="0" smtClean="0"/>
              <a:t>일 때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 동안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현재의 기계가 문제크기 </a:t>
            </a:r>
            <a:r>
              <a:rPr lang="en-US" altLang="ko-KR" sz="1600" i="1" dirty="0" smtClean="0"/>
              <a:t>m</a:t>
            </a:r>
            <a:r>
              <a:rPr lang="ko-KR" altLang="en-US" sz="1600" dirty="0" smtClean="0"/>
              <a:t>개의 문제 해결</a:t>
            </a:r>
            <a:endParaRPr lang="en-US" altLang="ko-KR" sz="1600" dirty="0" smtClean="0"/>
          </a:p>
          <a:p>
            <a:pPr marL="342900" indent="15875">
              <a:lnSpc>
                <a:spcPts val="27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기계의 처리 속도가 </a:t>
            </a:r>
            <a:r>
              <a:rPr lang="en-US" altLang="ko-KR" sz="1600" u="sng" dirty="0" smtClean="0"/>
              <a:t>(B)</a:t>
            </a:r>
            <a:r>
              <a:rPr lang="ko-KR" altLang="en-US" sz="1600" u="sng" dirty="0" smtClean="0"/>
              <a:t>배 </a:t>
            </a:r>
            <a:r>
              <a:rPr lang="ko-KR" altLang="en-US" sz="1600" dirty="0" smtClean="0"/>
              <a:t>된다면 문제크기 </a:t>
            </a:r>
            <a:r>
              <a:rPr lang="en-US" altLang="ko-KR" sz="1600" u="sng" dirty="0" smtClean="0"/>
              <a:t>(C)</a:t>
            </a:r>
            <a:r>
              <a:rPr lang="ko-KR" altLang="en-US" sz="1600" dirty="0" smtClean="0"/>
              <a:t>개의 문제를</a:t>
            </a:r>
            <a:r>
              <a:rPr lang="ko-KR" altLang="en-US" sz="1600" i="1" dirty="0" smtClean="0"/>
              <a:t> </a:t>
            </a:r>
            <a:r>
              <a:rPr lang="en-US" altLang="ko-KR" sz="1600" i="1" dirty="0" smtClean="0"/>
              <a:t>t</a:t>
            </a:r>
            <a:r>
              <a:rPr lang="ko-KR" altLang="en-US" sz="1600" dirty="0" smtClean="0"/>
              <a:t>시간에 해결할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179505"/>
              </p:ext>
            </p:extLst>
          </p:nvPr>
        </p:nvGraphicFramePr>
        <p:xfrm>
          <a:off x="1238317" y="2715491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altLang="ko-KR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altLang="ko-KR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ko-KR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O(2</a:t>
                      </a:r>
                      <a:r>
                        <a:rPr lang="en-US" altLang="ko-KR" sz="1800" i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O(2</a:t>
                      </a:r>
                      <a:r>
                        <a:rPr lang="en-US" altLang="ko-KR" sz="1800" i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047119"/>
              </p:ext>
            </p:extLst>
          </p:nvPr>
        </p:nvGraphicFramePr>
        <p:xfrm>
          <a:off x="1115616" y="5825009"/>
          <a:ext cx="17970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21" name="수식" r:id="rId4" imgW="927000" imgH="228600" progId="Equation.3">
                  <p:embed/>
                </p:oleObj>
              </mc:Choice>
              <mc:Fallback>
                <p:oleObj name="수식" r:id="rId4" imgW="927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616" y="5825009"/>
                        <a:ext cx="1797050" cy="44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4250" y="5230249"/>
            <a:ext cx="315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시간에 </a:t>
            </a:r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r>
              <a:rPr lang="en-US" altLang="ko-KR" sz="1400" baseline="30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만큼의 연산 가능하므로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249" y="5517232"/>
            <a:ext cx="7531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기계의 성능이 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 되었으므로 </a:t>
            </a:r>
            <a:r>
              <a:rPr lang="en-US" altLang="ko-KR" sz="1400" i="1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시간에 </a:t>
            </a:r>
            <a:r>
              <a:rPr lang="en-US" altLang="ko-KR" sz="140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400" i="1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m</a:t>
            </a:r>
            <a:r>
              <a:rPr lang="en-US" altLang="ko-KR" sz="1400" baseline="300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40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만큼의 연산 가능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증가된 문제크기를 </a:t>
            </a:r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 하면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3663" y="6305003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x = m</a:t>
            </a:r>
            <a:r>
              <a:rPr lang="en-US" altLang="ko-KR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문제크기는 </a:t>
            </a:r>
            <a:r>
              <a:rPr lang="en-US" altLang="ko-KR" sz="1400" i="1" dirty="0" smtClean="0">
                <a:solidFill>
                  <a:srgbClr val="3E020C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2m</a:t>
            </a:r>
            <a:endParaRPr lang="ko-KR" altLang="en-US" sz="1400" i="1" dirty="0" smtClean="0">
              <a:solidFill>
                <a:srgbClr val="3E020C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 bwMode="auto">
          <a:xfrm flipV="1">
            <a:off x="643663" y="4005064"/>
            <a:ext cx="759985" cy="1225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507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122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338684" y="331199"/>
            <a:ext cx="331236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iomanip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ctime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cmath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double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 ( void );</a:t>
            </a:r>
          </a:p>
          <a:p>
            <a:r>
              <a:rPr lang="en-US" altLang="ko-KR" sz="1400" dirty="0"/>
              <a:t>void f(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n);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void main(){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</a:t>
            </a:r>
            <a:r>
              <a:rPr lang="en-US" altLang="ko-KR" sz="1400" dirty="0" smtClean="0"/>
              <a:t>;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</a:t>
            </a:r>
            <a:r>
              <a:rPr lang="en-US" altLang="ko-KR" sz="1400" dirty="0" smtClean="0"/>
              <a:t>;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i,j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double </a:t>
            </a:r>
            <a:r>
              <a:rPr lang="en-US" altLang="ko-KR" sz="1400" dirty="0" err="1"/>
              <a:t>atime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btime</a:t>
            </a:r>
            <a:r>
              <a:rPr lang="en-US" altLang="ko-KR" sz="1400" dirty="0"/>
              <a:t>;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while(1){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cin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&gt;&gt; n;</a:t>
            </a:r>
          </a:p>
          <a:p>
            <a:r>
              <a:rPr lang="en-US" altLang="ko-KR" sz="1400" dirty="0" smtClean="0"/>
              <a:t>   if(n</a:t>
            </a:r>
            <a:r>
              <a:rPr lang="en-US" altLang="ko-KR" sz="1400" dirty="0"/>
              <a:t>==0) exit (0);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atime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f(n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btime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-</a:t>
            </a:r>
            <a:r>
              <a:rPr lang="en-US" altLang="ko-KR" sz="1400" dirty="0" err="1"/>
              <a:t>atime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btime</a:t>
            </a:r>
            <a:r>
              <a:rPr lang="en-US" altLang="ko-KR" sz="1400" dirty="0"/>
              <a:t>&lt;&lt;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endParaRPr lang="ko-KR" altLang="en-US" sz="1400" dirty="0"/>
          </a:p>
          <a:p>
            <a:r>
              <a:rPr lang="en-US" altLang="ko-KR" sz="1400" dirty="0" smtClean="0"/>
              <a:t>   m </a:t>
            </a:r>
            <a:r>
              <a:rPr lang="en-US" altLang="ko-KR" sz="1400" dirty="0"/>
              <a:t>= pow((double)2,(double)n);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atime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j=1;j&lt;</a:t>
            </a:r>
            <a:r>
              <a:rPr lang="en-US" altLang="ko-KR" sz="1400" dirty="0" err="1"/>
              <a:t>m;j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 smtClean="0"/>
              <a:t>          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=1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btime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cpu_time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-</a:t>
            </a:r>
            <a:r>
              <a:rPr lang="en-US" altLang="ko-KR" sz="1400" dirty="0" err="1"/>
              <a:t>atime</a:t>
            </a:r>
            <a:r>
              <a:rPr lang="en-US" altLang="ko-KR" sz="1400" dirty="0"/>
              <a:t> + </a:t>
            </a:r>
            <a:r>
              <a:rPr lang="en-US" altLang="ko-KR" sz="1400" dirty="0" err="1"/>
              <a:t>btime</a:t>
            </a:r>
            <a:r>
              <a:rPr lang="en-US" altLang="ko-KR" sz="1400" dirty="0"/>
              <a:t>&lt;&lt;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48496" y="1268760"/>
            <a:ext cx="529664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void f(</a:t>
            </a:r>
            <a:r>
              <a:rPr lang="en-US" altLang="ko-KR" sz="1400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n){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if 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(n==0) return;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f(n-1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  f(n-1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  }</a:t>
            </a:r>
          </a:p>
          <a:p>
            <a:endParaRPr lang="en-US" altLang="ko-KR" sz="1400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double </a:t>
            </a:r>
            <a:r>
              <a:rPr lang="en-US" altLang="ko-KR" sz="1400" dirty="0" err="1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cpu_time</a:t>
            </a:r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( </a:t>
            </a:r>
            <a:r>
              <a:rPr lang="en-US" altLang="ko-KR" sz="1400" dirty="0" smtClean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) {</a:t>
            </a:r>
            <a:endParaRPr lang="en-US" altLang="ko-KR" sz="1400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double value;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value = ( double ) clock ( ) / ( double ) CLOCKS_PER_SEC;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  return value;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}</a:t>
            </a:r>
          </a:p>
          <a:p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79512" y="260648"/>
            <a:ext cx="3456384" cy="65527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779912" y="1124744"/>
            <a:ext cx="5328592" cy="331236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62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421781" y="1268760"/>
            <a:ext cx="561166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dirty="0"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>
                <a:ea typeface="맑은 고딕" panose="020B0503020000020004" pitchFamily="50" charset="-127"/>
              </a:rPr>
              <a:t>앞으로 기술의 발전은</a:t>
            </a:r>
            <a:r>
              <a:rPr lang="en-US" altLang="ko-KR" dirty="0" smtClean="0">
                <a:ea typeface="맑은 고딕" panose="020B0503020000020004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ea typeface="맑은 고딕" panose="020B0503020000020004" pitchFamily="50" charset="-127"/>
              </a:rPr>
              <a:t>4</a:t>
            </a:r>
            <a:r>
              <a:rPr lang="ko-KR" altLang="en-US" dirty="0" err="1" smtClean="0">
                <a:ea typeface="맑은 고딕" panose="020B0503020000020004" pitchFamily="50" charset="-127"/>
              </a:rPr>
              <a:t>차산업혁명</a:t>
            </a:r>
            <a:r>
              <a:rPr lang="ko-KR" altLang="en-US" dirty="0" smtClean="0"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ea typeface="맑은 고딕" panose="020B0503020000020004" pitchFamily="50" charset="-127"/>
              </a:rPr>
              <a:t>새로운 </a:t>
            </a:r>
            <a:r>
              <a:rPr lang="en-US" altLang="ko-KR" dirty="0" smtClean="0">
                <a:ea typeface="맑은 고딕" panose="020B0503020000020004" pitchFamily="50" charset="-127"/>
              </a:rPr>
              <a:t>IT </a:t>
            </a:r>
            <a:r>
              <a:rPr lang="ko-KR" altLang="en-US" dirty="0" smtClean="0">
                <a:ea typeface="맑은 고딕" panose="020B0503020000020004" pitchFamily="50" charset="-127"/>
              </a:rPr>
              <a:t>기술 출현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ea typeface="맑은 고딕" panose="020B0503020000020004" pitchFamily="50" charset="-127"/>
              </a:rPr>
              <a:t>        AI,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빅데이터</a:t>
            </a:r>
            <a:r>
              <a:rPr lang="en-US" altLang="ko-KR" dirty="0" smtClean="0">
                <a:ea typeface="맑은 고딕" panose="020B0503020000020004" pitchFamily="50" charset="-127"/>
              </a:rPr>
              <a:t>, </a:t>
            </a:r>
            <a:r>
              <a:rPr lang="en-US" altLang="ko-KR" dirty="0" err="1" smtClean="0">
                <a:ea typeface="맑은 고딕" panose="020B0503020000020004" pitchFamily="50" charset="-127"/>
              </a:rPr>
              <a:t>IoT</a:t>
            </a:r>
            <a:r>
              <a:rPr lang="en-US" altLang="ko-KR" dirty="0" smtClean="0"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ea typeface="맑은 고딕" panose="020B0503020000020004" pitchFamily="50" charset="-127"/>
              </a:rPr>
              <a:t>클라우드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ea typeface="맑은 고딕" panose="020B0503020000020004" pitchFamily="50" charset="-127"/>
              </a:rPr>
              <a:t>새로운 문제의 출현</a:t>
            </a:r>
            <a:endParaRPr lang="en-US" altLang="ko-KR" dirty="0" smtClean="0">
              <a:ea typeface="맑은 고딕" panose="020B0503020000020004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29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8017" t="17500" r="28117" b="45761"/>
          <a:stretch/>
        </p:blipFill>
        <p:spPr>
          <a:xfrm>
            <a:off x="1331640" y="908720"/>
            <a:ext cx="6120678" cy="48965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51720" y="5888332"/>
            <a:ext cx="57606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http://www.concept-phones.com/apple/apple-black-hole-concept-iphone-2020/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158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3" name="직사각형 2"/>
          <p:cNvSpPr/>
          <p:nvPr/>
        </p:nvSpPr>
        <p:spPr>
          <a:xfrm>
            <a:off x="2059732" y="6109900"/>
            <a:ext cx="5598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http://www.psfk.com/2014/11/3d-home-hologram-technology-bleen.html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201" t="14091" r="37794" b="21021"/>
          <a:stretch/>
        </p:blipFill>
        <p:spPr>
          <a:xfrm>
            <a:off x="1520929" y="737749"/>
            <a:ext cx="6192688" cy="50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6" name="직사각형 5"/>
          <p:cNvSpPr/>
          <p:nvPr/>
        </p:nvSpPr>
        <p:spPr>
          <a:xfrm>
            <a:off x="3086100" y="6231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http://www.intelligenthq.com/technology/the-future-of-big-data-5-dimensions-with-infographic-part-1/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5744" t="21651" r="53150" b="38660"/>
          <a:stretch/>
        </p:blipFill>
        <p:spPr>
          <a:xfrm>
            <a:off x="467544" y="166068"/>
            <a:ext cx="2304256" cy="1837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5981" t="18501" r="25194" b="36770"/>
          <a:stretch/>
        </p:blipFill>
        <p:spPr>
          <a:xfrm>
            <a:off x="1367644" y="2578896"/>
            <a:ext cx="6408712" cy="36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9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87044" name="Picture 4" descr="https://c1.staticflickr.com/9/8501/8263692223_8cfa2ccf01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384042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67288" y="5661248"/>
            <a:ext cx="280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self-driving car</a:t>
            </a:r>
            <a:endParaRPr lang="ko-KR" altLang="en-US" sz="2000" dirty="0" smtClean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100" t="7790" r="30707" b="38660"/>
          <a:stretch/>
        </p:blipFill>
        <p:spPr>
          <a:xfrm>
            <a:off x="5077125" y="1880828"/>
            <a:ext cx="3533475" cy="30963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16216" y="5073180"/>
            <a:ext cx="1696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waymo.com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05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96" y="1884721"/>
            <a:ext cx="7454608" cy="30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1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3563888" y="5564296"/>
            <a:ext cx="4320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from https</a:t>
            </a:r>
            <a:r>
              <a:rPr lang="en-US" altLang="ko-KR" sz="1200" dirty="0"/>
              <a:t>://www.g2crowd.com/categories/artificial-intelligence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790088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1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074" name="Picture 2" descr="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508" y="1074620"/>
            <a:ext cx="2405815" cy="332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24997" y="1681588"/>
            <a:ext cx="47329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E020C"/>
                </a:solidFill>
              </a:rPr>
              <a:t>Stamp issued by the Soviet Union on Sept. 6, 1983, to mark the 1200th birth anniversary of </a:t>
            </a:r>
            <a:r>
              <a:rPr lang="en-US" altLang="ko-KR" sz="1400" dirty="0" err="1">
                <a:solidFill>
                  <a:srgbClr val="3E020C"/>
                </a:solidFill>
              </a:rPr>
              <a:t>Al'Khowârizmî</a:t>
            </a:r>
            <a:r>
              <a:rPr lang="en-US" altLang="ko-KR" sz="1400" dirty="0">
                <a:solidFill>
                  <a:srgbClr val="3E020C"/>
                </a:solidFill>
              </a:rPr>
              <a:t>. (Image courtesy of Jeff Miller)</a:t>
            </a:r>
            <a:endParaRPr lang="ko-KR" altLang="en-US" sz="1400" dirty="0">
              <a:solidFill>
                <a:srgbClr val="3E020C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1218" y="3988532"/>
            <a:ext cx="7893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Abu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Ja'far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Mohammed ibn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Mûsâ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al'Khowârizmî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(780-850), 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"Father of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Ja'far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Mohhamed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son of Moses, native of </a:t>
            </a:r>
            <a:r>
              <a:rPr lang="en-US" altLang="ko-KR" sz="18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Khowârizm</a:t>
            </a:r>
            <a:r>
              <a:rPr lang="en-US" altLang="ko-KR" sz="18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."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661218" y="4887777"/>
            <a:ext cx="7893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3E020C"/>
                </a:solidFill>
              </a:rPr>
              <a:t>페르시아의 수학자</a:t>
            </a:r>
            <a:r>
              <a:rPr lang="en-US" altLang="ko-KR" sz="1800" dirty="0">
                <a:solidFill>
                  <a:srgbClr val="3E020C"/>
                </a:solidFill>
              </a:rPr>
              <a:t>, </a:t>
            </a:r>
            <a:r>
              <a:rPr lang="ko-KR" altLang="en-US" sz="1800" dirty="0">
                <a:solidFill>
                  <a:srgbClr val="3E020C"/>
                </a:solidFill>
              </a:rPr>
              <a:t>천문학자</a:t>
            </a:r>
            <a:r>
              <a:rPr lang="en-US" altLang="ko-KR" sz="1800" dirty="0">
                <a:solidFill>
                  <a:srgbClr val="3E020C"/>
                </a:solidFill>
              </a:rPr>
              <a:t>, </a:t>
            </a:r>
            <a:r>
              <a:rPr lang="ko-KR" altLang="en-US" sz="1800" dirty="0">
                <a:solidFill>
                  <a:srgbClr val="3E020C"/>
                </a:solidFill>
              </a:rPr>
              <a:t>지리학자 </a:t>
            </a:r>
            <a:endParaRPr lang="en-US" altLang="ko-KR" sz="1800" dirty="0">
              <a:solidFill>
                <a:srgbClr val="3E020C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E020C"/>
                </a:solidFill>
              </a:rPr>
              <a:t>Persian mathematician, astronomer and geographer during the Abbasid Caliphate, a scholar in the House of Wisdom in Baghdad.</a:t>
            </a:r>
            <a:endParaRPr lang="ko-KR" altLang="en-US" sz="1800" dirty="0">
              <a:solidFill>
                <a:srgbClr val="3E020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2339" y="332656"/>
            <a:ext cx="4105611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>
                <a:latin typeface="Arial" panose="020B0604020202020204" pitchFamily="34" charset="0"/>
                <a:ea typeface="맑은 고딕" panose="020B0503020000020004" pitchFamily="50" charset="-127"/>
              </a:rPr>
              <a:t>알고리즘 단어의 기원</a:t>
            </a:r>
          </a:p>
        </p:txBody>
      </p:sp>
    </p:spTree>
    <p:extLst>
      <p:ext uri="{BB962C8B-B14F-4D97-AF65-F5344CB8AC3E}">
        <p14:creationId xmlns:p14="http://schemas.microsoft.com/office/powerpoint/2010/main" val="2033162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8DC968-77D1-417E-9DA9-BD9D26873046}" type="slidenum">
              <a:rPr lang="en-US" altLang="ko-KR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학습 목표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628775"/>
            <a:ext cx="8001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Design(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설계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알고리즘을 설계하는 기법을 배운다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Analysis(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분석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알고리즘을 분석하여 시간</a:t>
            </a:r>
            <a:r>
              <a:rPr lang="en-US" altLang="ko-KR" sz="2000" smtClean="0">
                <a:latin typeface="Times New Roman" pitchFamily="18" charset="0"/>
              </a:rPr>
              <a:t>/</a:t>
            </a:r>
            <a:r>
              <a:rPr lang="ko-KR" altLang="en-US" sz="2000" smtClean="0">
                <a:latin typeface="Times New Roman" pitchFamily="18" charset="0"/>
              </a:rPr>
              <a:t>공간 복잡도를 구하는 방법을 배운다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Computational Complexity(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계산복잡도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문제를 분석하여 계산적 복잡도를 구하는 방법을 배운다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Application Capability(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응용력</a:t>
            </a:r>
            <a:r>
              <a:rPr lang="en-US" altLang="ko-KR" sz="2000" u="sng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새로운 문제를 분석하여 효과적인 알고리즘을 개발할 수 있는  능력을 배양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4067944" y="980728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70C0"/>
                </a:solidFill>
              </a:rPr>
              <a:t>목  차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2417" y="1628800"/>
            <a:ext cx="6641562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algorithm: efficiency, analysis, order(</a:t>
            </a:r>
            <a:r>
              <a:rPr lang="ko-KR" altLang="en-US" sz="1800" dirty="0" smtClean="0"/>
              <a:t>차수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divide and conquer(</a:t>
            </a:r>
            <a:r>
              <a:rPr lang="ko-KR" altLang="en-US" sz="1800" dirty="0" smtClean="0"/>
              <a:t>분할 정복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dynamic programming(</a:t>
            </a:r>
            <a:r>
              <a:rPr lang="ko-KR" altLang="en-US" sz="1800" dirty="0" err="1" smtClean="0"/>
              <a:t>동적계획법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greedy algorithm(</a:t>
            </a:r>
            <a:r>
              <a:rPr lang="ko-KR" altLang="en-US" sz="1800" dirty="0" smtClean="0"/>
              <a:t>탐욕적인 방법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backtracking(</a:t>
            </a:r>
            <a:r>
              <a:rPr lang="ko-KR" altLang="en-US" sz="1800" dirty="0" err="1" smtClean="0"/>
              <a:t>되추적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branch and bound(</a:t>
            </a:r>
            <a:r>
              <a:rPr lang="ko-KR" altLang="en-US" sz="1800" dirty="0" err="1" smtClean="0"/>
              <a:t>분기한정법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sorting(</a:t>
            </a:r>
            <a:r>
              <a:rPr lang="ko-KR" altLang="en-US" sz="1800" dirty="0" smtClean="0"/>
              <a:t>정렬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searching(</a:t>
            </a:r>
            <a:r>
              <a:rPr lang="ko-KR" altLang="en-US" sz="1800" dirty="0" smtClean="0"/>
              <a:t>검색</a:t>
            </a:r>
            <a:r>
              <a:rPr lang="en-US" altLang="ko-KR" sz="1800" dirty="0" smtClean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 smtClean="0"/>
              <a:t>complexity and intractability(</a:t>
            </a:r>
            <a:r>
              <a:rPr lang="ko-KR" altLang="en-US" sz="1800" dirty="0" smtClean="0"/>
              <a:t>계산복잡도와 </a:t>
            </a:r>
            <a:r>
              <a:rPr lang="ko-KR" altLang="en-US" sz="1800" dirty="0"/>
              <a:t>다루기 힘든 </a:t>
            </a:r>
            <a:r>
              <a:rPr lang="ko-KR" altLang="en-US" sz="1800" dirty="0" smtClean="0"/>
              <a:t>정도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7671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 bwMode="auto">
          <a:xfrm>
            <a:off x="5314448" y="228826"/>
            <a:ext cx="1008112" cy="8640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314448" y="1421150"/>
            <a:ext cx="1008112" cy="8640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93858" y="2386730"/>
            <a:ext cx="662471" cy="3960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253945" y="2853885"/>
            <a:ext cx="662471" cy="3960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835696" y="404664"/>
            <a:ext cx="792088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964002" y="1349152"/>
            <a:ext cx="792088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494136" y="2693202"/>
            <a:ext cx="662471" cy="3960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2599020" y="2913407"/>
            <a:ext cx="157070" cy="1384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673279" y="3933056"/>
            <a:ext cx="77048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문제해결 방법 유형에 따라</a:t>
            </a:r>
            <a:endParaRPr lang="en-US" altLang="ko-KR" sz="2000" dirty="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divide and conquer, dynamic programming, greedy algorithm, backtracking, branch and bound, …..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문제의 분야에 따라</a:t>
            </a:r>
            <a:endParaRPr lang="en-US" altLang="ko-KR" sz="2000" dirty="0" smtClean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sorting, searching, graph problems, string algorithms, cryptography, data compression, game, computational geometric algorithms, optimization, … </a:t>
            </a:r>
          </a:p>
        </p:txBody>
      </p:sp>
      <p:sp>
        <p:nvSpPr>
          <p:cNvPr id="4" name="타원 3"/>
          <p:cNvSpPr/>
          <p:nvPr/>
        </p:nvSpPr>
        <p:spPr bwMode="auto">
          <a:xfrm>
            <a:off x="2015716" y="494459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p1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2168116" y="801318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p2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4743" y="52431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sorting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 bwMode="auto">
          <a:xfrm>
            <a:off x="2144022" y="1438947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p5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2296422" y="1745806"/>
            <a:ext cx="266427" cy="2880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p6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0009" y="1468807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searching</a:t>
            </a:r>
            <a:endParaRPr lang="ko-KR" altLang="en-US" sz="1200" dirty="0"/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1115616" y="188640"/>
            <a:ext cx="2520280" cy="295232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900378" y="2271078"/>
            <a:ext cx="662471" cy="3960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89540" y="236692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계산기하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2860087" y="271005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암호화</a:t>
            </a:r>
            <a:endParaRPr lang="ko-KR" altLang="en-US" sz="1200" dirty="0"/>
          </a:p>
        </p:txBody>
      </p:sp>
      <p:sp>
        <p:nvSpPr>
          <p:cNvPr id="18" name="타원 17"/>
          <p:cNvSpPr/>
          <p:nvPr/>
        </p:nvSpPr>
        <p:spPr bwMode="auto">
          <a:xfrm>
            <a:off x="5530472" y="327005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A9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5756783" y="629817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A33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16226" y="32965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분할정복</a:t>
            </a:r>
            <a:endParaRPr lang="ko-KR" altLang="en-US" sz="1200" dirty="0"/>
          </a:p>
        </p:txBody>
      </p:sp>
      <p:sp>
        <p:nvSpPr>
          <p:cNvPr id="22" name="타원 21"/>
          <p:cNvSpPr/>
          <p:nvPr/>
        </p:nvSpPr>
        <p:spPr bwMode="auto">
          <a:xfrm>
            <a:off x="5530472" y="1519329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A9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5756783" y="1822141"/>
            <a:ext cx="266427" cy="2880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/>
              <a:t>A33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16226" y="152197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탐욕적방법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55372" y="2729390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DP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5094704" y="2863318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B&amp;B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 bwMode="auto">
          <a:xfrm>
            <a:off x="6338275" y="2476131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6490675" y="2628531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5713122" y="2921101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5527278" y="3119124"/>
            <a:ext cx="155004" cy="1308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4788024" y="188640"/>
            <a:ext cx="2304256" cy="324036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2205042" y="2278840"/>
            <a:ext cx="155004" cy="13080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cxnSp>
        <p:nvCxnSpPr>
          <p:cNvPr id="38" name="직선 화살표 연결선 37"/>
          <p:cNvCxnSpPr>
            <a:stCxn id="18" idx="2"/>
            <a:endCxn id="6" idx="7"/>
          </p:cNvCxnSpPr>
          <p:nvPr/>
        </p:nvCxnSpPr>
        <p:spPr bwMode="auto">
          <a:xfrm flipH="1">
            <a:off x="2395526" y="471021"/>
            <a:ext cx="3134946" cy="3724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직선 화살표 연결선 39"/>
          <p:cNvCxnSpPr>
            <a:stCxn id="30" idx="1"/>
            <a:endCxn id="10" idx="6"/>
          </p:cNvCxnSpPr>
          <p:nvPr/>
        </p:nvCxnSpPr>
        <p:spPr bwMode="auto">
          <a:xfrm flipH="1" flipV="1">
            <a:off x="2562849" y="1889822"/>
            <a:ext cx="3798126" cy="6054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직선 화살표 연결선 41"/>
          <p:cNvCxnSpPr>
            <a:stCxn id="22" idx="2"/>
          </p:cNvCxnSpPr>
          <p:nvPr/>
        </p:nvCxnSpPr>
        <p:spPr bwMode="auto">
          <a:xfrm flipH="1">
            <a:off x="2627912" y="1663345"/>
            <a:ext cx="2902560" cy="1898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1694383" y="3244334"/>
            <a:ext cx="116570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800" dirty="0" smtClean="0"/>
              <a:t>문제 분야</a:t>
            </a:r>
            <a:endParaRPr lang="ko-KR" altLang="en-US" sz="1800" dirty="0"/>
          </a:p>
        </p:txBody>
      </p:sp>
      <p:sp>
        <p:nvSpPr>
          <p:cNvPr id="44" name="TextBox 43"/>
          <p:cNvSpPr txBox="1"/>
          <p:nvPr/>
        </p:nvSpPr>
        <p:spPr>
          <a:xfrm>
            <a:off x="4837927" y="3563724"/>
            <a:ext cx="220445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800" smtClean="0"/>
              <a:t>문제 해결 방법 유형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98886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3F2E41-C06E-46E4-A95E-DE73DFCB07F3}" type="slidenum">
              <a:rPr lang="en-US" altLang="ko-KR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알고리즘과 </a:t>
            </a:r>
            <a:r>
              <a:rPr lang="en-US" altLang="ko-KR" sz="3600" smtClean="0">
                <a:latin typeface="Times New Roman" pitchFamily="18" charset="0"/>
              </a:rPr>
              <a:t>Method</a:t>
            </a:r>
            <a:r>
              <a:rPr lang="ko-KR" altLang="en-US" sz="3600" smtClean="0">
                <a:latin typeface="Times New Roman" pitchFamily="18" charset="0"/>
              </a:rPr>
              <a:t>의 차이</a:t>
            </a:r>
          </a:p>
        </p:txBody>
      </p:sp>
      <p:graphicFrame>
        <p:nvGraphicFramePr>
          <p:cNvPr id="57365" name="Group 21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772400" cy="2024063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Algorithm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Method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3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유한시간 내에 종료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유한시간 내에 종료하는 지 모름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2B75A-E154-4E31-A699-BBABF38EEB3B}" type="slidenum">
              <a:rPr lang="en-US" altLang="ko-KR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16387" name="Picture 6" descr="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0"/>
            <a:ext cx="8153400" cy="53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D8BC78-20FA-4A26-AA3E-25E2453F2E49}" type="slidenum">
              <a:rPr lang="en-US" altLang="ko-KR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알고리즘의 예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b="1" dirty="0" smtClean="0">
                <a:latin typeface="+mj-lt"/>
              </a:rPr>
              <a:t>문제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전화번호부에서 “홍길동”의 전화번호 찾기</a:t>
            </a:r>
          </a:p>
          <a:p>
            <a:pPr eaLnBrk="1" hangingPunct="1"/>
            <a:r>
              <a:rPr lang="ko-KR" altLang="en-US" sz="2000" b="1" dirty="0" smtClean="0">
                <a:latin typeface="+mj-lt"/>
              </a:rPr>
              <a:t>알고리즘</a:t>
            </a:r>
          </a:p>
          <a:p>
            <a:pPr lvl="1" eaLnBrk="1" hangingPunct="1"/>
            <a:r>
              <a:rPr lang="ko-KR" altLang="en-US" sz="2000" b="1" dirty="0" smtClean="0">
                <a:latin typeface="+mj-lt"/>
              </a:rPr>
              <a:t>순차검색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첫 쪽부터 홍길동이라는 이름이 나올 때까지 순서대로 찾는다</a:t>
            </a:r>
            <a:r>
              <a:rPr lang="en-US" altLang="ko-KR" sz="2000" b="1" dirty="0" smtClean="0">
                <a:latin typeface="+mj-lt"/>
              </a:rPr>
              <a:t>.</a:t>
            </a:r>
          </a:p>
          <a:p>
            <a:pPr lvl="1" eaLnBrk="1" hangingPunct="1"/>
            <a:r>
              <a:rPr lang="ko-KR" altLang="en-US" sz="2000" b="1" dirty="0" smtClean="0">
                <a:latin typeface="+mj-lt"/>
              </a:rPr>
              <a:t>수정된 이분검색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전화번호부는 “가나다”순으로 되어 있으므로 먼저 “</a:t>
            </a:r>
            <a:r>
              <a:rPr lang="ko-KR" altLang="en-US" sz="2000" b="1" dirty="0" err="1" smtClean="0">
                <a:latin typeface="+mj-lt"/>
              </a:rPr>
              <a:t>ㅎ</a:t>
            </a:r>
            <a:r>
              <a:rPr lang="ko-KR" altLang="en-US" sz="2000" b="1" dirty="0" smtClean="0">
                <a:latin typeface="+mj-lt"/>
              </a:rPr>
              <a:t>”이 있을 만한 곳으로 넘겨본 후 앞뒤로 뒤적여가며 찾는다</a:t>
            </a:r>
            <a:r>
              <a:rPr lang="en-US" altLang="ko-KR" sz="2000" b="1" dirty="0" smtClean="0">
                <a:latin typeface="+mj-lt"/>
              </a:rPr>
              <a:t>. – </a:t>
            </a:r>
            <a:r>
              <a:rPr lang="ko-KR" altLang="en-US" sz="2000" b="1" dirty="0" err="1" smtClean="0">
                <a:latin typeface="+mj-lt"/>
              </a:rPr>
              <a:t>보간검색법</a:t>
            </a:r>
            <a:r>
              <a:rPr lang="en-US" altLang="ko-KR" sz="2000" b="1" dirty="0" smtClean="0">
                <a:latin typeface="+mj-lt"/>
              </a:rPr>
              <a:t>(interpolation search)</a:t>
            </a:r>
          </a:p>
          <a:p>
            <a:pPr eaLnBrk="1" hangingPunct="1"/>
            <a:r>
              <a:rPr lang="ko-KR" altLang="en-US" sz="2000" b="1" dirty="0" smtClean="0">
                <a:latin typeface="+mj-lt"/>
              </a:rPr>
              <a:t>분석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어떤 알고리즘이 더 좋은가</a:t>
            </a:r>
            <a:r>
              <a:rPr lang="en-US" altLang="ko-KR" sz="2000" b="1" dirty="0" smtClean="0">
                <a:latin typeface="+mj-lt"/>
              </a:rPr>
              <a:t>?</a:t>
            </a:r>
          </a:p>
          <a:p>
            <a:pPr lvl="1" eaLnBrk="1" hangingPunct="1"/>
            <a:endParaRPr lang="en-US" altLang="ko-KR" sz="2400" dirty="0" smtClean="0"/>
          </a:p>
          <a:p>
            <a:pPr lvl="1" eaLnBrk="1" hangingPunct="1">
              <a:buFont typeface="Wingdings" pitchFamily="2" charset="2"/>
              <a:buNone/>
            </a:pPr>
            <a:endParaRPr lang="en-US" altLang="ko-K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BE73A-6757-485F-97AA-75D9D6055FF3}" type="slidenum">
              <a:rPr lang="en-US" altLang="ko-KR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문제의 표기 방법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+mj-lt"/>
              </a:rPr>
              <a:t>문제</a:t>
            </a:r>
            <a:r>
              <a:rPr lang="en-US" altLang="ko-KR" sz="2000" b="1" dirty="0" smtClean="0">
                <a:latin typeface="+mj-lt"/>
              </a:rPr>
              <a:t>:   </a:t>
            </a:r>
            <a:r>
              <a:rPr lang="ko-KR" altLang="en-US" sz="2000" b="1" dirty="0" smtClean="0">
                <a:latin typeface="+mj-lt"/>
              </a:rPr>
              <a:t>답을 찾고자 던지는 질문</a:t>
            </a:r>
            <a:endParaRPr lang="en-US" altLang="ko-KR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endParaRPr lang="ko-KR" altLang="en-US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err="1" smtClean="0">
                <a:latin typeface="+mj-lt"/>
              </a:rPr>
              <a:t>파라미터</a:t>
            </a:r>
            <a:r>
              <a:rPr lang="en-US" altLang="ko-KR" sz="2000" b="1" dirty="0" smtClean="0">
                <a:latin typeface="+mj-lt"/>
              </a:rPr>
              <a:t>(parameter): </a:t>
            </a:r>
            <a:r>
              <a:rPr lang="ko-KR" altLang="en-US" sz="2000" b="1" dirty="0" smtClean="0">
                <a:latin typeface="+mj-lt"/>
              </a:rPr>
              <a:t>문제에서 </a:t>
            </a:r>
            <a:r>
              <a:rPr lang="ko-KR" altLang="en-US" sz="2000" b="1" dirty="0" err="1" smtClean="0">
                <a:latin typeface="+mj-lt"/>
              </a:rPr>
              <a:t>특정값이</a:t>
            </a:r>
            <a:r>
              <a:rPr lang="ko-KR" altLang="en-US" sz="2000" b="1" dirty="0" smtClean="0">
                <a:latin typeface="+mj-lt"/>
              </a:rPr>
              <a:t> 주어지지 않은 변수 </a:t>
            </a:r>
            <a:r>
              <a:rPr lang="en-US" altLang="ko-KR" sz="2000" b="1" dirty="0" smtClean="0">
                <a:latin typeface="+mj-lt"/>
              </a:rPr>
              <a:t>- </a:t>
            </a:r>
            <a:r>
              <a:rPr lang="ko-KR" altLang="en-US" sz="2000" b="1" dirty="0" smtClean="0">
                <a:latin typeface="+mj-lt"/>
              </a:rPr>
              <a:t>매개변수</a:t>
            </a:r>
            <a:endParaRPr lang="en-US" altLang="ko-KR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endParaRPr lang="ko-KR" altLang="en-US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+mj-lt"/>
              </a:rPr>
              <a:t>문제의 사례</a:t>
            </a:r>
            <a:r>
              <a:rPr lang="en-US" altLang="ko-KR" sz="2000" b="1" dirty="0" smtClean="0">
                <a:latin typeface="+mj-lt"/>
              </a:rPr>
              <a:t>(instance)</a:t>
            </a:r>
            <a:r>
              <a:rPr lang="ko-KR" altLang="en-US" sz="2000" b="1" dirty="0" smtClean="0">
                <a:latin typeface="+mj-lt"/>
              </a:rPr>
              <a:t> </a:t>
            </a:r>
            <a:r>
              <a:rPr lang="en-US" altLang="ko-KR" sz="2000" b="1" dirty="0" smtClean="0">
                <a:latin typeface="+mj-lt"/>
              </a:rPr>
              <a:t>(</a:t>
            </a:r>
            <a:r>
              <a:rPr lang="ko-KR" altLang="en-US" sz="2000" b="1" dirty="0" smtClean="0">
                <a:latin typeface="+mj-lt"/>
              </a:rPr>
              <a:t>입력</a:t>
            </a:r>
            <a:r>
              <a:rPr lang="en-US" altLang="ko-KR" sz="2000" b="1" dirty="0" smtClean="0">
                <a:latin typeface="+mj-lt"/>
              </a:rPr>
              <a:t>):  </a:t>
            </a:r>
            <a:r>
              <a:rPr lang="ko-KR" altLang="en-US" sz="2000" b="1" dirty="0" err="1" smtClean="0">
                <a:latin typeface="+mj-lt"/>
              </a:rPr>
              <a:t>파라미터에</a:t>
            </a:r>
            <a:r>
              <a:rPr lang="ko-KR" altLang="en-US" sz="2000" b="1" dirty="0" smtClean="0">
                <a:latin typeface="+mj-lt"/>
              </a:rPr>
              <a:t> 특정 값을 지정한 것</a:t>
            </a:r>
            <a:endParaRPr lang="en-US" altLang="ko-KR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endParaRPr lang="ko-KR" altLang="en-US" sz="2000" b="1" dirty="0" smtClean="0">
              <a:latin typeface="+mj-lt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+mj-lt"/>
              </a:rPr>
              <a:t>사례에 대한 해답</a:t>
            </a:r>
            <a:r>
              <a:rPr lang="en-US" altLang="ko-KR" sz="2000" b="1" dirty="0" smtClean="0">
                <a:latin typeface="+mj-lt"/>
              </a:rPr>
              <a:t>(solution)</a:t>
            </a:r>
            <a:r>
              <a:rPr lang="ko-KR" altLang="en-US" sz="2000" b="1" dirty="0" smtClean="0">
                <a:latin typeface="+mj-lt"/>
              </a:rPr>
              <a:t> </a:t>
            </a:r>
            <a:r>
              <a:rPr lang="en-US" altLang="ko-KR" sz="2000" b="1" dirty="0" smtClean="0">
                <a:latin typeface="+mj-lt"/>
              </a:rPr>
              <a:t>(</a:t>
            </a:r>
            <a:r>
              <a:rPr lang="ko-KR" altLang="en-US" sz="2000" b="1" dirty="0" smtClean="0">
                <a:latin typeface="+mj-lt"/>
              </a:rPr>
              <a:t>출력</a:t>
            </a:r>
            <a:r>
              <a:rPr lang="en-US" altLang="ko-KR" sz="2000" b="1" dirty="0" smtClean="0">
                <a:latin typeface="+mj-lt"/>
              </a:rPr>
              <a:t>): </a:t>
            </a:r>
            <a:r>
              <a:rPr lang="ko-KR" altLang="en-US" sz="2000" b="1" dirty="0" smtClean="0">
                <a:latin typeface="+mj-lt"/>
              </a:rPr>
              <a:t>주어진 사례에 관한 질문에 대한 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42B259-1B46-4F5B-8904-0F4F80CA74C1}" type="slidenum">
              <a:rPr lang="en-US" altLang="ko-KR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0" y="642938"/>
            <a:ext cx="4886325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문제의 예</a:t>
            </a:r>
            <a:r>
              <a:rPr lang="en-US" altLang="ko-KR" sz="3600" smtClean="0"/>
              <a:t>(</a:t>
            </a:r>
            <a:r>
              <a:rPr lang="ko-KR" altLang="en-US" sz="3600" smtClean="0"/>
              <a:t>정렬</a:t>
            </a:r>
            <a:r>
              <a:rPr lang="en-US" altLang="ko-KR" sz="3600" smtClean="0"/>
              <a:t>)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문제</a:t>
            </a:r>
            <a:r>
              <a:rPr lang="en-US" altLang="ko-KR" sz="2000" dirty="0" smtClean="0">
                <a:latin typeface="Times New Roman" pitchFamily="18" charset="0"/>
              </a:rPr>
              <a:t>: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개의 수로 구성된 리스트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를 </a:t>
            </a:r>
            <a:r>
              <a:rPr lang="ko-KR" altLang="en-US" sz="2000" dirty="0" err="1" smtClean="0">
                <a:latin typeface="Times New Roman" pitchFamily="18" charset="0"/>
              </a:rPr>
              <a:t>비내림차순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dirty="0" err="1" smtClean="0">
                <a:latin typeface="Times New Roman" pitchFamily="18" charset="0"/>
              </a:rPr>
              <a:t>nondecreasing</a:t>
            </a:r>
            <a:r>
              <a:rPr lang="en-US" altLang="ko-KR" sz="2000" dirty="0" smtClean="0">
                <a:latin typeface="Times New Roman" pitchFamily="18" charset="0"/>
              </a:rPr>
              <a:t> order)</a:t>
            </a:r>
            <a:r>
              <a:rPr lang="ko-KR" altLang="en-US" sz="2000" dirty="0" smtClean="0">
                <a:latin typeface="Times New Roman" pitchFamily="18" charset="0"/>
              </a:rPr>
              <a:t>으로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정렬</a:t>
            </a:r>
            <a:r>
              <a:rPr lang="en-US" altLang="ko-KR" sz="2000" dirty="0" smtClean="0">
                <a:latin typeface="Times New Roman" pitchFamily="18" charset="0"/>
              </a:rPr>
              <a:t>(sort)</a:t>
            </a:r>
            <a:r>
              <a:rPr lang="ko-KR" altLang="en-US" sz="2000" dirty="0" smtClean="0">
                <a:latin typeface="Times New Roman" pitchFamily="18" charset="0"/>
              </a:rPr>
              <a:t>하라</a:t>
            </a:r>
            <a:r>
              <a:rPr lang="en-US" altLang="ko-KR" sz="2000" dirty="0" smtClean="0">
                <a:latin typeface="Times New Roman" pitchFamily="18" charset="0"/>
              </a:rPr>
              <a:t>. </a:t>
            </a:r>
          </a:p>
          <a:p>
            <a:pPr eaLnBrk="1" hangingPunct="1"/>
            <a:r>
              <a:rPr lang="ko-KR" altLang="en-US" sz="2000" dirty="0" err="1" smtClean="0">
                <a:latin typeface="Times New Roman" pitchFamily="18" charset="0"/>
              </a:rPr>
              <a:t>파라미터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사례</a:t>
            </a:r>
            <a:r>
              <a:rPr lang="en-US" altLang="ko-KR" sz="2000" dirty="0" smtClean="0">
                <a:latin typeface="Times New Roman" pitchFamily="18" charset="0"/>
              </a:rPr>
              <a:t>(instance) – </a:t>
            </a:r>
            <a:r>
              <a:rPr lang="ko-KR" altLang="en-US" sz="2000" dirty="0" err="1" smtClean="0">
                <a:latin typeface="Times New Roman" pitchFamily="18" charset="0"/>
              </a:rPr>
              <a:t>파라미터에</a:t>
            </a:r>
            <a:r>
              <a:rPr lang="ko-KR" altLang="en-US" sz="2000" dirty="0" smtClean="0">
                <a:latin typeface="Times New Roman" pitchFamily="18" charset="0"/>
              </a:rPr>
              <a:t> 어떤 값을 대입한 경우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ko-KR" altLang="en-US" sz="2000" dirty="0" smtClean="0">
                <a:latin typeface="Times New Roman" pitchFamily="18" charset="0"/>
              </a:rPr>
              <a:t>       </a:t>
            </a:r>
            <a:r>
              <a:rPr lang="en-US" altLang="ko-KR" sz="2000" dirty="0" smtClean="0">
                <a:latin typeface="Times New Roman" pitchFamily="18" charset="0"/>
              </a:rPr>
              <a:t>- </a:t>
            </a:r>
            <a:r>
              <a:rPr lang="ko-KR" altLang="en-US" sz="2000" dirty="0" smtClean="0">
                <a:latin typeface="Times New Roman" pitchFamily="18" charset="0"/>
              </a:rPr>
              <a:t>입력의 예</a:t>
            </a:r>
            <a:r>
              <a:rPr lang="en-US" altLang="ko-KR" sz="2000" dirty="0" smtClean="0">
                <a:latin typeface="Times New Roman" pitchFamily="18" charset="0"/>
              </a:rPr>
              <a:t>: S = [10,7,11,5,13,8],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= 6</a:t>
            </a:r>
          </a:p>
          <a:p>
            <a:pPr eaLnBrk="1" hangingPunct="1">
              <a:buFont typeface="Wingdings 2" pitchFamily="18" charset="2"/>
              <a:buNone/>
            </a:pPr>
            <a:r>
              <a:rPr lang="ko-KR" altLang="en-US" sz="2000" dirty="0" smtClean="0">
                <a:latin typeface="Times New Roman" pitchFamily="18" charset="0"/>
              </a:rPr>
              <a:t>       </a:t>
            </a:r>
            <a:r>
              <a:rPr lang="en-US" altLang="ko-KR" sz="2000" dirty="0" smtClean="0">
                <a:latin typeface="Times New Roman" pitchFamily="18" charset="0"/>
              </a:rPr>
              <a:t>- </a:t>
            </a:r>
            <a:r>
              <a:rPr lang="ko-KR" altLang="en-US" sz="2000" dirty="0" smtClean="0">
                <a:latin typeface="Times New Roman" pitchFamily="18" charset="0"/>
              </a:rPr>
              <a:t>출력의 예</a:t>
            </a:r>
            <a:r>
              <a:rPr lang="en-US" altLang="ko-KR" sz="2000" dirty="0" smtClean="0">
                <a:latin typeface="Times New Roman" pitchFamily="18" charset="0"/>
              </a:rPr>
              <a:t>: S = [5,7,8,10,11,13]</a:t>
            </a:r>
            <a:endParaRPr lang="ko-KR" altLang="en-US" sz="2000" dirty="0" smtClean="0">
              <a:latin typeface="Times New Roman" pitchFamily="18" charset="0"/>
            </a:endParaRPr>
          </a:p>
          <a:p>
            <a:pPr eaLnBrk="1" hangingPunct="1"/>
            <a:endParaRPr lang="ko-KR" altLang="en-US" sz="2000" dirty="0" smtClean="0">
              <a:latin typeface="Times New Roman" pitchFamily="18" charset="0"/>
            </a:endParaRPr>
          </a:p>
        </p:txBody>
      </p:sp>
      <p:sp>
        <p:nvSpPr>
          <p:cNvPr id="19461" name="모서리가 둥근 직사각형 4"/>
          <p:cNvSpPr>
            <a:spLocks noChangeArrowheads="1"/>
          </p:cNvSpPr>
          <p:nvPr/>
        </p:nvSpPr>
        <p:spPr bwMode="auto">
          <a:xfrm>
            <a:off x="857250" y="928688"/>
            <a:ext cx="1428750" cy="57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/>
              <a:t>예제 </a:t>
            </a:r>
            <a:r>
              <a:rPr lang="en-US" altLang="ko-KR"/>
              <a:t>1.1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C5F46-C88F-49A3-AA1C-DA535D32BC2B}" type="slidenum">
              <a:rPr lang="en-US" altLang="ko-KR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642938"/>
            <a:ext cx="6858000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문제의 예</a:t>
            </a:r>
            <a:r>
              <a:rPr lang="en-US" altLang="ko-KR" sz="3600" smtClean="0"/>
              <a:t>(</a:t>
            </a:r>
            <a:r>
              <a:rPr lang="ko-KR" altLang="en-US" sz="3600" smtClean="0"/>
              <a:t>검색</a:t>
            </a:r>
            <a:r>
              <a:rPr lang="en-US" altLang="ko-KR" sz="3600" smtClean="0"/>
              <a:t>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어떤 수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개의 수로 구성된 리스트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에 있는지 결정하라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에 있으면 “예”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없으면 “아니오”로 답하시오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파라미터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사례</a:t>
            </a:r>
            <a:r>
              <a:rPr lang="en-US" altLang="ko-KR" sz="2000" smtClean="0">
                <a:latin typeface="Times New Roman" pitchFamily="18" charset="0"/>
              </a:rPr>
              <a:t>(instance)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ko-KR" sz="2000" smtClean="0">
                <a:latin typeface="Times New Roman" pitchFamily="18" charset="0"/>
              </a:rPr>
              <a:t>    - </a:t>
            </a:r>
            <a:r>
              <a:rPr lang="ko-KR" altLang="en-US" sz="2000" smtClean="0">
                <a:latin typeface="Times New Roman" pitchFamily="18" charset="0"/>
              </a:rPr>
              <a:t>입력의 예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= [10,7,11,5,13,8],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= 6,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en-US" altLang="ko-KR" sz="2000" smtClean="0">
                <a:latin typeface="Times New Roman" pitchFamily="18" charset="0"/>
              </a:rPr>
              <a:t> = 5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ko-KR" sz="2000" smtClean="0">
                <a:latin typeface="Times New Roman" pitchFamily="18" charset="0"/>
              </a:rPr>
              <a:t>    - </a:t>
            </a:r>
            <a:r>
              <a:rPr lang="ko-KR" altLang="en-US" sz="2000" smtClean="0">
                <a:latin typeface="Times New Roman" pitchFamily="18" charset="0"/>
              </a:rPr>
              <a:t>출력의 예</a:t>
            </a:r>
            <a:r>
              <a:rPr lang="en-US" altLang="ko-KR" sz="2000" smtClean="0">
                <a:latin typeface="Times New Roman" pitchFamily="18" charset="0"/>
              </a:rPr>
              <a:t>: “</a:t>
            </a:r>
            <a:r>
              <a:rPr lang="ko-KR" altLang="en-US" sz="2000" smtClean="0">
                <a:latin typeface="Times New Roman" pitchFamily="18" charset="0"/>
              </a:rPr>
              <a:t>예”</a:t>
            </a:r>
          </a:p>
        </p:txBody>
      </p:sp>
      <p:sp>
        <p:nvSpPr>
          <p:cNvPr id="20485" name="모서리가 둥근 직사각형 6"/>
          <p:cNvSpPr>
            <a:spLocks noChangeArrowheads="1"/>
          </p:cNvSpPr>
          <p:nvPr/>
        </p:nvSpPr>
        <p:spPr bwMode="auto">
          <a:xfrm>
            <a:off x="642938" y="928688"/>
            <a:ext cx="1428750" cy="57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/>
              <a:t>예제 </a:t>
            </a:r>
            <a:r>
              <a:rPr lang="en-US" altLang="ko-KR"/>
              <a:t>1.2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72977E-4369-45B1-8826-CC48274B1546}" type="slidenum">
              <a:rPr lang="en-US" altLang="ko-KR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47713"/>
          </a:xfrm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알고리즘의 표기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357313"/>
            <a:ext cx="7772400" cy="485775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z="2000" u="sng" dirty="0" smtClean="0">
                <a:solidFill>
                  <a:srgbClr val="3E020C"/>
                </a:solidFill>
                <a:latin typeface="Times New Roman" pitchFamily="18" charset="0"/>
              </a:rPr>
              <a:t>자연어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: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한글 또는 영어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–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문제를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정확하게 기술하는데 어려움 있음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상대적으로 긴 문장이 필요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해석하는 사람에 따라 다르게 해석할 가능성 존재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u="sng" dirty="0" smtClean="0">
                <a:solidFill>
                  <a:srgbClr val="3E020C"/>
                </a:solidFill>
                <a:latin typeface="Times New Roman" pitchFamily="18" charset="0"/>
              </a:rPr>
              <a:t>프로그래밍언어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: C, C++, Java, ML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등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–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너무나 구체적인 기술을 해야 하므로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알고리즘을 이해하는데 어려움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u="sng" dirty="0" smtClean="0">
                <a:solidFill>
                  <a:srgbClr val="3E020C"/>
                </a:solidFill>
                <a:latin typeface="Times New Roman" pitchFamily="18" charset="0"/>
              </a:rPr>
              <a:t>의사코드</a:t>
            </a:r>
            <a:r>
              <a:rPr lang="en-US" altLang="ko-KR" sz="2000" u="sng" dirty="0" smtClean="0">
                <a:solidFill>
                  <a:srgbClr val="3E020C"/>
                </a:solidFill>
                <a:latin typeface="Times New Roman" pitchFamily="18" charset="0"/>
              </a:rPr>
              <a:t>(pseudo-code)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/>
              <a:t>의사</a:t>
            </a:r>
            <a:r>
              <a:rPr lang="en-US" altLang="ko-KR" sz="2000" dirty="0"/>
              <a:t>(</a:t>
            </a:r>
            <a:r>
              <a:rPr lang="ko-KR" altLang="en-US" sz="2000" dirty="0"/>
              <a:t>疑似</a:t>
            </a:r>
            <a:r>
              <a:rPr lang="en-US" altLang="ko-KR" sz="2000" dirty="0"/>
              <a:t>): </a:t>
            </a:r>
            <a:r>
              <a:rPr lang="ko-KR" altLang="en-US" sz="2000" dirty="0"/>
              <a:t>실제와 비슷한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직접 실행할 수 있는 프로그래밍언어는 아니지만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, 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거의 실제 프로그램에 가깝게 계산과정을 표현할 수 있는 언어</a:t>
            </a:r>
            <a:endParaRPr lang="en-US" altLang="ko-KR" sz="2000" dirty="0" smtClean="0">
              <a:solidFill>
                <a:srgbClr val="3E020C"/>
              </a:solidFill>
              <a:latin typeface="Times New Roman" pitchFamily="18" charset="0"/>
            </a:endParaRP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간결하면서도 정확한 의미 표현 가능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알고리즘은 보통 의사코드로 표현한다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이 강의에서는 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C++</a:t>
            </a: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에 가까운 의사코드를 사용한다</a:t>
            </a:r>
            <a:r>
              <a:rPr lang="en-US" altLang="ko-KR" sz="2000" dirty="0" smtClean="0">
                <a:solidFill>
                  <a:srgbClr val="3E020C"/>
                </a:solidFill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solidFill>
                  <a:srgbClr val="3E020C"/>
                </a:solidFill>
                <a:latin typeface="Times New Roman" pitchFamily="18" charset="0"/>
              </a:rPr>
              <a:t>의미전달에 문제가 없을 경우에는 축약된 형태의 코드로 표시</a:t>
            </a:r>
            <a:endParaRPr lang="en-US" altLang="ko-KR" sz="2000" dirty="0" smtClean="0">
              <a:solidFill>
                <a:srgbClr val="3E020C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587386" y="549881"/>
            <a:ext cx="221086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Q1. </a:t>
            </a:r>
            <a:r>
              <a:rPr lang="en-US" altLang="ko-KR" sz="1800" dirty="0" smtClean="0"/>
              <a:t>24</a:t>
            </a:r>
            <a:r>
              <a:rPr lang="ko-KR" altLang="en-US" sz="1800" dirty="0" smtClean="0"/>
              <a:t>와 </a:t>
            </a:r>
            <a:r>
              <a:rPr lang="en-US" altLang="ko-KR" sz="1800" dirty="0"/>
              <a:t>16</a:t>
            </a:r>
            <a:r>
              <a:rPr lang="ko-KR" altLang="en-US" sz="1800" dirty="0"/>
              <a:t>에 대해</a:t>
            </a:r>
            <a:r>
              <a:rPr lang="en-US" altLang="ko-KR" sz="18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          - </a:t>
            </a:r>
            <a:r>
              <a:rPr lang="ko-KR" altLang="en-US" sz="1800" dirty="0"/>
              <a:t>최대공약수</a:t>
            </a:r>
            <a:r>
              <a:rPr lang="en-US" altLang="ko-KR" sz="18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          - </a:t>
            </a:r>
            <a:r>
              <a:rPr lang="ko-KR" altLang="en-US" sz="1800" dirty="0"/>
              <a:t>최소공배수</a:t>
            </a:r>
            <a:r>
              <a:rPr lang="en-US" altLang="ko-KR" sz="18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6763" y="2656622"/>
            <a:ext cx="504817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우리는 각 문제를 해결하는 절차를 알고 있다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707558" y="3466091"/>
            <a:ext cx="1242138" cy="270030"/>
            <a:chOff x="3059832" y="2708920"/>
            <a:chExt cx="1656184" cy="360040"/>
          </a:xfrm>
        </p:grpSpPr>
        <p:cxnSp>
          <p:nvCxnSpPr>
            <p:cNvPr id="31" name="직선 연결선 30"/>
            <p:cNvCxnSpPr/>
            <p:nvPr/>
          </p:nvCxnSpPr>
          <p:spPr bwMode="auto">
            <a:xfrm>
              <a:off x="3059832" y="270892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직선 연결선 31"/>
            <p:cNvCxnSpPr/>
            <p:nvPr/>
          </p:nvCxnSpPr>
          <p:spPr bwMode="auto">
            <a:xfrm>
              <a:off x="3059832" y="3068960"/>
              <a:ext cx="165618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TextBox 33"/>
          <p:cNvSpPr txBox="1"/>
          <p:nvPr/>
        </p:nvSpPr>
        <p:spPr>
          <a:xfrm>
            <a:off x="2913130" y="34281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24    16</a:t>
            </a:r>
            <a:endParaRPr lang="ko-KR" altLang="en-US" sz="1800" dirty="0"/>
          </a:p>
        </p:txBody>
      </p:sp>
      <p:sp>
        <p:nvSpPr>
          <p:cNvPr id="35" name="TextBox 34"/>
          <p:cNvSpPr txBox="1"/>
          <p:nvPr/>
        </p:nvSpPr>
        <p:spPr>
          <a:xfrm>
            <a:off x="2419094" y="34510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</a:t>
            </a:r>
            <a:endParaRPr lang="ko-KR" altLang="en-US" sz="1800" dirty="0"/>
          </a:p>
        </p:txBody>
      </p:sp>
      <p:sp>
        <p:nvSpPr>
          <p:cNvPr id="36" name="TextBox 35"/>
          <p:cNvSpPr txBox="1"/>
          <p:nvPr/>
        </p:nvSpPr>
        <p:spPr>
          <a:xfrm>
            <a:off x="2913130" y="381804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12    8</a:t>
            </a:r>
            <a:endParaRPr lang="ko-KR" altLang="en-US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2433394" y="38021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</a:t>
            </a:r>
            <a:endParaRPr lang="ko-KR" altLang="en-US" sz="18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722259" y="3817166"/>
            <a:ext cx="1242138" cy="270030"/>
            <a:chOff x="3059832" y="2708920"/>
            <a:chExt cx="1656184" cy="360040"/>
          </a:xfrm>
        </p:grpSpPr>
        <p:cxnSp>
          <p:nvCxnSpPr>
            <p:cNvPr id="39" name="직선 연결선 38"/>
            <p:cNvCxnSpPr/>
            <p:nvPr/>
          </p:nvCxnSpPr>
          <p:spPr bwMode="auto">
            <a:xfrm>
              <a:off x="3059832" y="270892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3059832" y="3068960"/>
              <a:ext cx="165618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" name="TextBox 40"/>
          <p:cNvSpPr txBox="1"/>
          <p:nvPr/>
        </p:nvSpPr>
        <p:spPr>
          <a:xfrm>
            <a:off x="2913129" y="414249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6       4</a:t>
            </a:r>
            <a:endParaRPr lang="ko-KR" altLang="en-US" sz="1800" dirty="0"/>
          </a:p>
        </p:txBody>
      </p:sp>
      <p:sp>
        <p:nvSpPr>
          <p:cNvPr id="42" name="TextBox 41"/>
          <p:cNvSpPr txBox="1"/>
          <p:nvPr/>
        </p:nvSpPr>
        <p:spPr>
          <a:xfrm>
            <a:off x="2433393" y="41265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2</a:t>
            </a:r>
            <a:endParaRPr lang="ko-KR" altLang="en-US" sz="18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2722259" y="4141622"/>
            <a:ext cx="1242138" cy="270030"/>
            <a:chOff x="3059832" y="2708920"/>
            <a:chExt cx="1656184" cy="360040"/>
          </a:xfrm>
        </p:grpSpPr>
        <p:cxnSp>
          <p:nvCxnSpPr>
            <p:cNvPr id="44" name="직선 연결선 43"/>
            <p:cNvCxnSpPr/>
            <p:nvPr/>
          </p:nvCxnSpPr>
          <p:spPr bwMode="auto">
            <a:xfrm>
              <a:off x="3059832" y="270892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직선 연결선 44"/>
            <p:cNvCxnSpPr/>
            <p:nvPr/>
          </p:nvCxnSpPr>
          <p:spPr bwMode="auto">
            <a:xfrm>
              <a:off x="3059832" y="3068960"/>
              <a:ext cx="165618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6" name="TextBox 45"/>
          <p:cNvSpPr txBox="1"/>
          <p:nvPr/>
        </p:nvSpPr>
        <p:spPr>
          <a:xfrm>
            <a:off x="2914987" y="446392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3       2</a:t>
            </a:r>
            <a:endParaRPr lang="ko-KR" altLang="en-US" sz="1800" dirty="0"/>
          </a:p>
        </p:txBody>
      </p:sp>
      <p:sp>
        <p:nvSpPr>
          <p:cNvPr id="23" name="타원 22"/>
          <p:cNvSpPr/>
          <p:nvPr/>
        </p:nvSpPr>
        <p:spPr>
          <a:xfrm>
            <a:off x="2305878" y="3314825"/>
            <a:ext cx="492370" cy="1320877"/>
          </a:xfrm>
          <a:prstGeom prst="ellips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7" name="타원 46"/>
          <p:cNvSpPr/>
          <p:nvPr/>
        </p:nvSpPr>
        <p:spPr>
          <a:xfrm rot="16200000">
            <a:off x="3199039" y="4107911"/>
            <a:ext cx="299907" cy="1078808"/>
          </a:xfrm>
          <a:prstGeom prst="ellips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4518423" y="3597114"/>
            <a:ext cx="371610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최대공약수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: 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 = 8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최소공배수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: 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3</a:t>
            </a:r>
            <a:r>
              <a:rPr lang="en-US" altLang="ko-KR" sz="1800" dirty="0">
                <a:latin typeface="굴림" panose="020B0600000101010101" pitchFamily="50" charset="-127"/>
              </a:rPr>
              <a:t>ⅹ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2 = 48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8304" y="5149552"/>
            <a:ext cx="4945585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알고 있는 이 방법을 어떻게 설명할 수 있나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?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99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30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240329"/>
              </p:ext>
            </p:extLst>
          </p:nvPr>
        </p:nvGraphicFramePr>
        <p:xfrm>
          <a:off x="1875043" y="2824275"/>
          <a:ext cx="6096000" cy="28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90594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1819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34982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8146" y="2361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79370" y="2375001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5659" y="2381500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5697" y="2375001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5735" y="2375000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7001" y="2373504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0311" y="2373005"/>
            <a:ext cx="569387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661" y="861656"/>
            <a:ext cx="6304931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문제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다음의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개의 데이터에서 제일 큰 수를 찾는다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4" y="3767105"/>
            <a:ext cx="1649811" cy="4560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배열</a:t>
            </a: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(array)</a:t>
            </a:r>
            <a:endParaRPr lang="ko-KR" altLang="en-US" sz="18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592" y="4316764"/>
            <a:ext cx="784854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공통의 성질을 갖는 변수가 여러 개 일 때 하나의 </a:t>
            </a:r>
            <a:r>
              <a:rPr lang="ko-KR" altLang="en-US" sz="1800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변수명을</a:t>
            </a: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정하고</a:t>
            </a: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위치를 나타내는 인덱스를 이용해서 변수를 나타내는 자료구조 </a:t>
            </a:r>
            <a:r>
              <a:rPr lang="en-US" altLang="ko-KR" sz="18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(data structure)</a:t>
            </a:r>
            <a:endParaRPr lang="ko-KR" altLang="en-US" sz="18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0625" y="1878007"/>
            <a:ext cx="1433406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</a:rPr>
              <a:t>부터 인덱스 시작</a:t>
            </a:r>
            <a:endParaRPr lang="en-US" altLang="ko-KR" sz="12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Arial" panose="020B0604020202020204" pitchFamily="34" charset="0"/>
                <a:ea typeface="맑은 고딕" panose="020B0503020000020004" pitchFamily="50" charset="-127"/>
              </a:rPr>
              <a:t>C,C++</a:t>
            </a:r>
            <a:r>
              <a:rPr lang="ko-KR" altLang="en-US" sz="1200" dirty="0">
                <a:latin typeface="Arial" panose="020B0604020202020204" pitchFamily="34" charset="0"/>
                <a:ea typeface="맑은 고딕" panose="020B0503020000020004" pitchFamily="50" charset="-127"/>
              </a:rPr>
              <a:t>언어 방식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676498" y="2240023"/>
            <a:ext cx="427616" cy="185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327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9298" y="1818754"/>
            <a:ext cx="7305869" cy="300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배열에 저장된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개의 수 중 최대값 찾기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35756" lvl="1" indent="7144"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배열의 제일 처음에 있는 데이터를 임시로 최대값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으로 설정한다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오른쪽으로 이동하면서 보고 있는 데이터와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과 비교해서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보고 있는 데이터가 더 크면 그 데이터를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으로 재설정하고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아니면 다음의 오른쪽 데이터로 이동하면서 동일한 작업을 수행한다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데이터의 끝까지 이동하면 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이 데이터의 최대값이 된다</a:t>
            </a: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972457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685587"/>
            <a:ext cx="3956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자연어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(natural language)</a:t>
            </a:r>
          </a:p>
        </p:txBody>
      </p:sp>
    </p:spTree>
    <p:extLst>
      <p:ext uri="{BB962C8B-B14F-4D97-AF65-F5344CB8AC3E}">
        <p14:creationId xmlns:p14="http://schemas.microsoft.com/office/powerpoint/2010/main" val="1715740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4063" y="997211"/>
            <a:ext cx="7305869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의사코드</a:t>
            </a:r>
            <a:endParaRPr lang="en-US" altLang="ko-KR" sz="2000" dirty="0" smtClean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1) a[0]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의 데이터를 임시로 최대값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으로 설정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2) a[1]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의 값과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과 비교해서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a[1]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이 더 크면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을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으로 재설정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아니면 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값 비교로 이동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3) step 2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를 나머지 데이터에 대해서 수행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10866" lvl="1" indent="-867966">
              <a:lnSpc>
                <a:spcPct val="150000"/>
              </a:lnSpc>
            </a:pP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(step 4) M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이 데이터의 최대값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76221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02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4" y="329996"/>
            <a:ext cx="41130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 smtClean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또 다른 의사코드</a:t>
            </a:r>
            <a:endParaRPr lang="en-US" altLang="ko-KR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1700808"/>
            <a:ext cx="3086101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 = a[0]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for each a[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], 1 </a:t>
            </a:r>
            <a:r>
              <a:rPr lang="en-US" altLang="ko-KR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≤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3E020C"/>
                </a:solidFill>
                <a:latin typeface="맑은 고딕" panose="020B0503020000020004" pitchFamily="50" charset="-127"/>
              </a:rPr>
              <a:t>≤ 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    if a[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 &gt; M then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          M = a[</a:t>
            </a:r>
            <a:r>
              <a:rPr lang="en-US" altLang="ko-KR" dirty="0" err="1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    fi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end for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 is maximum</a:t>
            </a:r>
            <a:endParaRPr lang="ko-KR" altLang="en-US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720240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22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045491"/>
              </p:ext>
            </p:extLst>
          </p:nvPr>
        </p:nvGraphicFramePr>
        <p:xfrm>
          <a:off x="1036659" y="1403250"/>
          <a:ext cx="6663003" cy="430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1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5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심벌 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도형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내용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터미널 심벌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흐름도의 시작과 끝을 나타내는 기호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입출력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입출력 작업 표시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프로세스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연산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명령문 등 처리해야 할 작업 내용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판단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판단을 나타낸다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연결심벌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페이지 내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외의 연결을 나타낸다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미리 정의된 프로세스 심벌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모듈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함수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메소드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하위절차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8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흐름심벌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연결 흐름 표시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순서도: 수행의 시작/종료 4"/>
          <p:cNvSpPr/>
          <p:nvPr/>
        </p:nvSpPr>
        <p:spPr>
          <a:xfrm>
            <a:off x="3682946" y="1993669"/>
            <a:ext cx="1087067" cy="386675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dirty="0"/>
              <a:t>시작</a:t>
            </a:r>
            <a:r>
              <a:rPr lang="en-US" altLang="ko-KR" sz="1400" dirty="0"/>
              <a:t>/</a:t>
            </a:r>
            <a:r>
              <a:rPr lang="ko-KR" altLang="en-US" sz="1400" dirty="0"/>
              <a:t>종료</a:t>
            </a:r>
          </a:p>
        </p:txBody>
      </p:sp>
      <p:sp>
        <p:nvSpPr>
          <p:cNvPr id="9" name="평행 사변형 8"/>
          <p:cNvSpPr/>
          <p:nvPr/>
        </p:nvSpPr>
        <p:spPr>
          <a:xfrm>
            <a:off x="3526196" y="2522226"/>
            <a:ext cx="1466850" cy="361563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/>
              <a:t>입력</a:t>
            </a:r>
            <a:r>
              <a:rPr lang="en-US" altLang="ko-KR" sz="1400" dirty="0"/>
              <a:t>/</a:t>
            </a:r>
            <a:r>
              <a:rPr lang="ko-KR" altLang="en-US" sz="1400" dirty="0"/>
              <a:t>출력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99451" y="3088487"/>
            <a:ext cx="1360454" cy="4296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dirty="0"/>
              <a:t>프로세스</a:t>
            </a:r>
          </a:p>
        </p:txBody>
      </p:sp>
      <p:sp>
        <p:nvSpPr>
          <p:cNvPr id="14" name="순서도: 판단 13"/>
          <p:cNvSpPr/>
          <p:nvPr/>
        </p:nvSpPr>
        <p:spPr>
          <a:xfrm>
            <a:off x="3724023" y="3604121"/>
            <a:ext cx="1060987" cy="398638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타원 16"/>
          <p:cNvSpPr/>
          <p:nvPr/>
        </p:nvSpPr>
        <p:spPr>
          <a:xfrm>
            <a:off x="3526196" y="4110236"/>
            <a:ext cx="395654" cy="3727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2049" name="그룹 2048"/>
          <p:cNvGrpSpPr/>
          <p:nvPr/>
        </p:nvGrpSpPr>
        <p:grpSpPr>
          <a:xfrm rot="10800000">
            <a:off x="4436440" y="4157978"/>
            <a:ext cx="428028" cy="355390"/>
            <a:chOff x="3317632" y="5756031"/>
            <a:chExt cx="879186" cy="750277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3317632" y="5756031"/>
              <a:ext cx="451294" cy="36341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329355" y="6119446"/>
              <a:ext cx="0" cy="38686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341034" y="6506308"/>
              <a:ext cx="855784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4185138" y="6119446"/>
              <a:ext cx="0" cy="38686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 flipV="1">
              <a:off x="3768926" y="5756031"/>
              <a:ext cx="416213" cy="363416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3648668" y="4751964"/>
            <a:ext cx="1243383" cy="477998"/>
            <a:chOff x="4864890" y="5192952"/>
            <a:chExt cx="1657844" cy="637330"/>
          </a:xfrm>
        </p:grpSpPr>
        <p:sp>
          <p:nvSpPr>
            <p:cNvPr id="2051" name="직사각형 2050"/>
            <p:cNvSpPr/>
            <p:nvPr/>
          </p:nvSpPr>
          <p:spPr>
            <a:xfrm>
              <a:off x="4864890" y="5218240"/>
              <a:ext cx="1657844" cy="5995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rtlCol="0" anchor="ctr"/>
            <a:lstStyle/>
            <a:p>
              <a:pPr algn="ctr"/>
              <a:endParaRPr lang="ko-KR" altLang="en-US" sz="1800" dirty="0"/>
            </a:p>
          </p:txBody>
        </p:sp>
        <p:cxnSp>
          <p:nvCxnSpPr>
            <p:cNvPr id="2053" name="직선 연결선 2052"/>
            <p:cNvCxnSpPr/>
            <p:nvPr/>
          </p:nvCxnSpPr>
          <p:spPr>
            <a:xfrm>
              <a:off x="5017332" y="5192952"/>
              <a:ext cx="0" cy="63733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직선 연결선 2054"/>
            <p:cNvCxnSpPr/>
            <p:nvPr/>
          </p:nvCxnSpPr>
          <p:spPr>
            <a:xfrm>
              <a:off x="6396373" y="5218240"/>
              <a:ext cx="0" cy="61204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7" name="TextBox 2056"/>
          <p:cNvSpPr txBox="1"/>
          <p:nvPr/>
        </p:nvSpPr>
        <p:spPr>
          <a:xfrm>
            <a:off x="3142069" y="869085"/>
            <a:ext cx="2852063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흐름도에서 사용되는 표시</a:t>
            </a:r>
          </a:p>
        </p:txBody>
      </p:sp>
      <p:cxnSp>
        <p:nvCxnSpPr>
          <p:cNvPr id="2059" name="직선 화살표 연결선 2058"/>
          <p:cNvCxnSpPr/>
          <p:nvPr/>
        </p:nvCxnSpPr>
        <p:spPr>
          <a:xfrm>
            <a:off x="3838576" y="5467351"/>
            <a:ext cx="679847" cy="3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5536" y="402351"/>
            <a:ext cx="144943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700112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09056"/>
              </p:ext>
            </p:extLst>
          </p:nvPr>
        </p:nvGraphicFramePr>
        <p:xfrm>
          <a:off x="1186920" y="1728455"/>
          <a:ext cx="6663003" cy="240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1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5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심벌 이름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도형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내용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9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4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준비 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92075" lvl="1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변수의 초기화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9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문서출력 심벌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문서로 출력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데이터베이스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심벌</a:t>
                      </a:r>
                      <a:endParaRPr lang="ko-KR" alt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데이터베이스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4066138" y="2297003"/>
            <a:ext cx="1099253" cy="384442"/>
          </a:xfrm>
          <a:prstGeom prst="hexagon">
            <a:avLst>
              <a:gd name="adj" fmla="val 42343"/>
              <a:gd name="vf" fmla="val 11547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순서도: 문서 17"/>
          <p:cNvSpPr/>
          <p:nvPr/>
        </p:nvSpPr>
        <p:spPr>
          <a:xfrm>
            <a:off x="4175411" y="2896559"/>
            <a:ext cx="958361" cy="445625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1" name="순서도: 자기 디스크 20"/>
          <p:cNvSpPr/>
          <p:nvPr/>
        </p:nvSpPr>
        <p:spPr>
          <a:xfrm>
            <a:off x="4175410" y="3609974"/>
            <a:ext cx="849089" cy="398243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49267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63899" y="3316094"/>
            <a:ext cx="1421780" cy="4265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=i+1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순서도: 판단 6"/>
          <p:cNvSpPr/>
          <p:nvPr/>
        </p:nvSpPr>
        <p:spPr>
          <a:xfrm>
            <a:off x="3776532" y="4687694"/>
            <a:ext cx="1613239" cy="476715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A[</a:t>
            </a:r>
            <a:r>
              <a:rPr lang="en-US" altLang="ko-KR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]&gt;M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47060" y="4712783"/>
            <a:ext cx="1421780" cy="4265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M=a[</a:t>
            </a:r>
            <a:r>
              <a:rPr lang="en-US" altLang="ko-KR" sz="1600" dirty="0" err="1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순서도: 판단 8"/>
          <p:cNvSpPr/>
          <p:nvPr/>
        </p:nvSpPr>
        <p:spPr>
          <a:xfrm>
            <a:off x="3772350" y="3968439"/>
            <a:ext cx="1613239" cy="459988"/>
          </a:xfrm>
          <a:prstGeom prst="flowChartDecision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i≤9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순서도: 문서 10"/>
          <p:cNvSpPr/>
          <p:nvPr/>
        </p:nvSpPr>
        <p:spPr>
          <a:xfrm>
            <a:off x="2157763" y="3943352"/>
            <a:ext cx="1120697" cy="518531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 is maximum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4574789" y="2187033"/>
            <a:ext cx="2393" cy="303217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6" idx="0"/>
          </p:cNvCxnSpPr>
          <p:nvPr/>
        </p:nvCxnSpPr>
        <p:spPr>
          <a:xfrm flipH="1">
            <a:off x="4574789" y="3080194"/>
            <a:ext cx="8362" cy="23590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6" idx="2"/>
            <a:endCxn id="9" idx="0"/>
          </p:cNvCxnSpPr>
          <p:nvPr/>
        </p:nvCxnSpPr>
        <p:spPr>
          <a:xfrm>
            <a:off x="4574790" y="3742627"/>
            <a:ext cx="4180" cy="22581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9" idx="2"/>
            <a:endCxn id="7" idx="0"/>
          </p:cNvCxnSpPr>
          <p:nvPr/>
        </p:nvCxnSpPr>
        <p:spPr>
          <a:xfrm>
            <a:off x="4578969" y="4428427"/>
            <a:ext cx="4183" cy="25926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7" idx="3"/>
            <a:endCxn id="8" idx="1"/>
          </p:cNvCxnSpPr>
          <p:nvPr/>
        </p:nvCxnSpPr>
        <p:spPr>
          <a:xfrm flipV="1">
            <a:off x="5389771" y="4926050"/>
            <a:ext cx="357289" cy="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9" idx="1"/>
            <a:endCxn id="11" idx="3"/>
          </p:cNvCxnSpPr>
          <p:nvPr/>
        </p:nvCxnSpPr>
        <p:spPr>
          <a:xfrm flipH="1">
            <a:off x="3278459" y="4198434"/>
            <a:ext cx="493890" cy="4184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" idx="1"/>
          </p:cNvCxnSpPr>
          <p:nvPr/>
        </p:nvCxnSpPr>
        <p:spPr>
          <a:xfrm flipH="1">
            <a:off x="1580685" y="4202617"/>
            <a:ext cx="577077" cy="836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7" idx="2"/>
          </p:cNvCxnSpPr>
          <p:nvPr/>
        </p:nvCxnSpPr>
        <p:spPr>
          <a:xfrm flipH="1">
            <a:off x="4583151" y="5164410"/>
            <a:ext cx="1" cy="460103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endCxn id="2" idx="0"/>
          </p:cNvCxnSpPr>
          <p:nvPr/>
        </p:nvCxnSpPr>
        <p:spPr>
          <a:xfrm>
            <a:off x="4608241" y="5624513"/>
            <a:ext cx="2878409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" idx="0"/>
          </p:cNvCxnSpPr>
          <p:nvPr/>
        </p:nvCxnSpPr>
        <p:spPr>
          <a:xfrm flipV="1">
            <a:off x="7486650" y="3529361"/>
            <a:ext cx="0" cy="2095152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6" idx="3"/>
          </p:cNvCxnSpPr>
          <p:nvPr/>
        </p:nvCxnSpPr>
        <p:spPr>
          <a:xfrm flipH="1">
            <a:off x="5285679" y="3529361"/>
            <a:ext cx="2192608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8" idx="3"/>
          </p:cNvCxnSpPr>
          <p:nvPr/>
        </p:nvCxnSpPr>
        <p:spPr>
          <a:xfrm>
            <a:off x="7168840" y="4926050"/>
            <a:ext cx="317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85746" y="3783607"/>
            <a:ext cx="500458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42911" y="5196609"/>
            <a:ext cx="500458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82364" y="4927026"/>
            <a:ext cx="518091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66621"/>
              </p:ext>
            </p:extLst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0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02743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5387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37263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32865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96025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62157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0987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9541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938121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00239" y="997211"/>
            <a:ext cx="409086" cy="3047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3E020C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solidFill>
                <a:srgbClr val="3E020C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74382" y="4365480"/>
            <a:ext cx="518091" cy="4140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육각형 2"/>
          <p:cNvSpPr/>
          <p:nvPr/>
        </p:nvSpPr>
        <p:spPr bwMode="auto">
          <a:xfrm>
            <a:off x="3909243" y="2504130"/>
            <a:ext cx="1331091" cy="576064"/>
          </a:xfrm>
          <a:prstGeom prst="hexago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M=a[0]</a:t>
            </a:r>
          </a:p>
          <a:p>
            <a:pPr algn="ctr"/>
            <a:r>
              <a:rPr lang="en-US" altLang="ko-KR" sz="160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i=0</a:t>
            </a:r>
            <a:endParaRPr lang="ko-KR" altLang="en-US" sz="16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878173" y="4004293"/>
            <a:ext cx="726130" cy="386675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smtClean="0"/>
              <a:t>종료</a:t>
            </a:r>
            <a:endParaRPr lang="ko-KR" altLang="en-US" sz="1400" dirty="0"/>
          </a:p>
        </p:txBody>
      </p:sp>
      <p:sp>
        <p:nvSpPr>
          <p:cNvPr id="39" name="순서도: 수행의 시작/종료 38"/>
          <p:cNvSpPr/>
          <p:nvPr/>
        </p:nvSpPr>
        <p:spPr>
          <a:xfrm>
            <a:off x="4229619" y="1806926"/>
            <a:ext cx="684762" cy="386675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rtlCol="0" anchor="ctr"/>
          <a:lstStyle/>
          <a:p>
            <a:pPr algn="ctr"/>
            <a:r>
              <a:rPr lang="ko-KR" altLang="en-US" sz="1400" smtClean="0"/>
              <a:t>시작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9132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8410" y="260648"/>
            <a:ext cx="61717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4.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프로그래밍 언어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(programming language)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3622" y="2488116"/>
            <a:ext cx="5280292" cy="34163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void main(){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, a[10]={5,3,8,2,9,4,7,1,0,6};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M;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M=a[0];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for(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=1;i&lt;=9;i++)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if(a[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]&gt;M) M=a[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];</a:t>
            </a:r>
          </a:p>
          <a:p>
            <a:pPr indent="267891">
              <a:lnSpc>
                <a:spcPct val="150000"/>
              </a:lnSpc>
            </a:pP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cout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&lt;&lt; M;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}</a:t>
            </a:r>
            <a:endParaRPr lang="ko-KR" altLang="en-US" sz="1800" dirty="0">
              <a:solidFill>
                <a:srgbClr val="3E020C"/>
              </a:solidFill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5023588" y="1383004"/>
          <a:ext cx="3670660" cy="23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70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0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2743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538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7263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286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6025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62157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987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a[6]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541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a[7]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38121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a[8]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00239" y="997211"/>
            <a:ext cx="409086" cy="3347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rial" panose="020B0604020202020204" pitchFamily="34" charset="0"/>
                <a:ea typeface="맑은 고딕" panose="020B0503020000020004" pitchFamily="50" charset="-127"/>
              </a:rPr>
              <a:t>a[9]</a:t>
            </a:r>
            <a:endParaRPr lang="ko-KR" altLang="en-US" sz="105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439" y="2488117"/>
            <a:ext cx="915635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ea typeface="맑은 고딕" panose="020B0503020000020004" pitchFamily="50" charset="-127"/>
              </a:rPr>
              <a:t>C++ </a:t>
            </a:r>
            <a:r>
              <a:rPr lang="ko-KR" altLang="en-US" sz="1800" dirty="0">
                <a:latin typeface="Arial" panose="020B0604020202020204" pitchFamily="34" charset="0"/>
                <a:ea typeface="맑은 고딕" panose="020B0503020000020004" pitchFamily="50" charset="-127"/>
              </a:rPr>
              <a:t>예</a:t>
            </a:r>
          </a:p>
        </p:txBody>
      </p:sp>
    </p:spTree>
    <p:extLst>
      <p:ext uri="{BB962C8B-B14F-4D97-AF65-F5344CB8AC3E}">
        <p14:creationId xmlns:p14="http://schemas.microsoft.com/office/powerpoint/2010/main" val="799102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87824" y="2488117"/>
            <a:ext cx="3355406" cy="25506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a=[5,3,8,2,9,4,7,1,0,6]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M=a[0]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for 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in range(1,10):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if(a[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]&gt;M):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        M=a[</a:t>
            </a:r>
            <a:r>
              <a:rPr lang="en-US" altLang="ko-KR" sz="1800" dirty="0" err="1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3E020C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print(M)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9592" y="1412776"/>
            <a:ext cx="1197764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Python </a:t>
            </a:r>
            <a:r>
              <a:rPr lang="ko-KR" altLang="en-US" sz="1800" dirty="0" smtClean="0">
                <a:latin typeface="Arial" panose="020B0604020202020204" pitchFamily="34" charset="0"/>
                <a:ea typeface="맑은 고딕" panose="020B0503020000020004" pitchFamily="50" charset="-127"/>
              </a:rPr>
              <a:t>예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41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6F5A3A-761A-4E3D-AC5B-AC810234462D}" type="slidenum">
              <a:rPr lang="en-US" altLang="ko-KR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C++</a:t>
            </a:r>
            <a:r>
              <a:rPr lang="ko-KR" altLang="en-US" sz="3600" smtClean="0">
                <a:latin typeface="Times New Roman" pitchFamily="18" charset="0"/>
              </a:rPr>
              <a:t>와 의사코드의 차이점</a:t>
            </a:r>
            <a:r>
              <a:rPr lang="en-US" altLang="ko-KR" sz="3600" smtClean="0">
                <a:latin typeface="Times New Roman" pitchFamily="18" charset="0"/>
              </a:rPr>
              <a:t>(1)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배열 인덱스의 범위에 제한 없음</a:t>
            </a:r>
          </a:p>
          <a:p>
            <a:pPr lvl="1" eaLnBrk="1" hangingPunct="1"/>
            <a:r>
              <a:rPr lang="en-US" altLang="ko-KR" sz="2000" dirty="0" smtClean="0">
                <a:latin typeface="Times New Roman" pitchFamily="18" charset="0"/>
              </a:rPr>
              <a:t>C++</a:t>
            </a:r>
            <a:r>
              <a:rPr lang="ko-KR" altLang="en-US" sz="2000" dirty="0" smtClean="0">
                <a:latin typeface="Times New Roman" pitchFamily="18" charset="0"/>
              </a:rPr>
              <a:t>는 반드시 </a:t>
            </a:r>
            <a:r>
              <a:rPr lang="en-US" altLang="ko-KR" sz="2000" dirty="0" smtClean="0">
                <a:latin typeface="Times New Roman" pitchFamily="18" charset="0"/>
              </a:rPr>
              <a:t>0</a:t>
            </a:r>
            <a:r>
              <a:rPr lang="ko-KR" altLang="en-US" sz="2000" dirty="0" smtClean="0">
                <a:latin typeface="Times New Roman" pitchFamily="18" charset="0"/>
              </a:rPr>
              <a:t>부터 시작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의사코드는 임의의 값 사용 가능</a:t>
            </a:r>
            <a:endParaRPr lang="en-US" altLang="ko-KR" sz="2000" dirty="0" smtClean="0">
              <a:latin typeface="Times New Roman" pitchFamily="18" charset="0"/>
            </a:endParaRPr>
          </a:p>
          <a:p>
            <a:pPr lvl="1" eaLnBrk="1" hangingPunct="1"/>
            <a:endParaRPr lang="ko-KR" altLang="en-US" sz="2000" dirty="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프로시저의 </a:t>
            </a:r>
            <a:r>
              <a:rPr lang="ko-KR" altLang="en-US" sz="2000" dirty="0" err="1" smtClean="0">
                <a:latin typeface="Times New Roman" pitchFamily="18" charset="0"/>
              </a:rPr>
              <a:t>파라미터에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차원 배열 크기의 가변성 허용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예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pname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(A[][]) { … }</a:t>
            </a:r>
          </a:p>
          <a:p>
            <a:pPr lvl="1" eaLnBrk="1" hangingPunct="1"/>
            <a:endParaRPr lang="en-US" altLang="ko-KR" sz="1600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/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지역배열에 변수인덱스 허용</a:t>
            </a:r>
          </a:p>
          <a:p>
            <a:pPr lvl="1" eaLnBrk="1" hangingPunct="1"/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예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S[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low..high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];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467544" y="476453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Q2. a</a:t>
            </a:r>
            <a:r>
              <a:rPr lang="ko-KR" altLang="en-US" sz="1800" dirty="0"/>
              <a:t>에서 </a:t>
            </a:r>
            <a:r>
              <a:rPr lang="en-US" altLang="ko-KR" sz="1800" dirty="0"/>
              <a:t>b</a:t>
            </a:r>
            <a:r>
              <a:rPr lang="ko-KR" altLang="en-US" sz="1800" dirty="0"/>
              <a:t>로 가는 최단거리</a:t>
            </a:r>
            <a:r>
              <a:rPr lang="en-US" altLang="ko-KR" sz="1800" dirty="0"/>
              <a:t>?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59632" y="1168332"/>
            <a:ext cx="6104000" cy="5099151"/>
            <a:chOff x="2887261" y="1044740"/>
            <a:chExt cx="6104000" cy="5099151"/>
          </a:xfrm>
        </p:grpSpPr>
        <p:pic>
          <p:nvPicPr>
            <p:cNvPr id="10" name="Picture 2" descr="File:Map Seoul-teukbyeolsi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785" y="1044740"/>
              <a:ext cx="5099150" cy="5099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887261" y="3053557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/>
            <p:nvPr/>
          </p:nvCxnSpPr>
          <p:spPr bwMode="auto">
            <a:xfrm>
              <a:off x="3209785" y="3320988"/>
              <a:ext cx="727906" cy="21602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8668737" y="3382464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 flipH="1">
              <a:off x="7949133" y="3704414"/>
              <a:ext cx="719604" cy="21602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02796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D8E36D-4463-4563-AF0F-AC617F3FD06F}" type="slidenum">
              <a:rPr lang="en-US" altLang="ko-KR"/>
              <a:pPr>
                <a:defRPr/>
              </a:pPr>
              <a:t>40</a:t>
            </a:fld>
            <a:endParaRPr lang="en-US" altLang="ko-KR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C++</a:t>
            </a:r>
            <a:r>
              <a:rPr lang="ko-KR" altLang="en-US" sz="3600" smtClean="0">
                <a:latin typeface="Times New Roman" pitchFamily="18" charset="0"/>
              </a:rPr>
              <a:t>와 의사코드의 차이점</a:t>
            </a:r>
            <a:r>
              <a:rPr lang="en-US" altLang="ko-KR" sz="3600" smtClean="0">
                <a:latin typeface="Times New Roman" pitchFamily="18" charset="0"/>
              </a:rPr>
              <a:t>(2)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수학적 </a:t>
            </a:r>
            <a:r>
              <a:rPr lang="ko-KR" altLang="en-US" sz="2000" dirty="0" err="1" smtClean="0">
                <a:latin typeface="Times New Roman" pitchFamily="18" charset="0"/>
              </a:rPr>
              <a:t>표현식</a:t>
            </a:r>
            <a:r>
              <a:rPr lang="ko-KR" altLang="en-US" sz="2000" dirty="0" smtClean="0">
                <a:latin typeface="Times New Roman" pitchFamily="18" charset="0"/>
              </a:rPr>
              <a:t> 허용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22581C"/>
                </a:solidFill>
                <a:latin typeface="Courier New" pitchFamily="49" charset="0"/>
                <a:cs typeface="Courier New" pitchFamily="49" charset="0"/>
              </a:rPr>
              <a:t>low &lt;= x &amp;&amp; x &lt;= high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 	l</a:t>
            </a: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ow </a:t>
            </a: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ea typeface="궁서체" pitchFamily="17" charset="-127"/>
                <a:cs typeface="Courier New" pitchFamily="49" charset="0"/>
                <a:sym typeface="Symbol" pitchFamily="18" charset="2"/>
              </a:rPr>
              <a:t> x  high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22581C"/>
                </a:solidFill>
                <a:latin typeface="Courier New" pitchFamily="49" charset="0"/>
                <a:ea typeface="궁서체" pitchFamily="17" charset="-127"/>
                <a:cs typeface="Courier New" pitchFamily="49" charset="0"/>
                <a:sym typeface="Symbol" pitchFamily="18" charset="2"/>
              </a:rPr>
              <a:t>temp = x; x = y; y = temp</a:t>
            </a:r>
            <a:r>
              <a:rPr lang="en-US" altLang="ko-KR" sz="1600" dirty="0" smtClean="0">
                <a:latin typeface="Courier New" pitchFamily="49" charset="0"/>
                <a:ea typeface="궁서체" pitchFamily="17" charset="-127"/>
                <a:cs typeface="Courier New" pitchFamily="49" charset="0"/>
                <a:sym typeface="Symbol" pitchFamily="18" charset="2"/>
              </a:rPr>
              <a:t>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  </a:t>
            </a: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exchange x and y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dirty="0" smtClean="0">
              <a:solidFill>
                <a:srgbClr val="D10729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 smtClean="0">
                <a:latin typeface="Times New Roman" pitchFamily="18" charset="0"/>
              </a:rPr>
              <a:t>C++</a:t>
            </a:r>
            <a:r>
              <a:rPr lang="ko-KR" altLang="en-US" sz="2000" dirty="0" smtClean="0">
                <a:latin typeface="Times New Roman" pitchFamily="18" charset="0"/>
              </a:rPr>
              <a:t>에 없는 타입 사용 가능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첨자로 사용되는 정수 변수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solidFill>
                  <a:srgbClr val="D10729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정수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또는 실수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(float)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모두 사용가능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F90A16-2B93-4BDA-8528-194FE289FEDC}" type="slidenum">
              <a:rPr lang="en-US" altLang="ko-KR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C++</a:t>
            </a:r>
            <a:r>
              <a:rPr lang="ko-KR" altLang="en-US" sz="3600" smtClean="0">
                <a:latin typeface="Times New Roman" pitchFamily="18" charset="0"/>
              </a:rPr>
              <a:t>와 의사코드의 차이점</a:t>
            </a:r>
            <a:r>
              <a:rPr lang="en-US" altLang="ko-KR" sz="3600" smtClean="0">
                <a:latin typeface="Times New Roman" pitchFamily="18" charset="0"/>
              </a:rPr>
              <a:t>(3)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8486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</a:rPr>
              <a:t>제어 구조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repeat (n times) { … }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1600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프로시저와 함수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프로시저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pname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(…) {…}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함수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returntype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fname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(…) {… return x;}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1600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dirty="0" err="1" smtClean="0">
                <a:latin typeface="Courier New" pitchFamily="49" charset="0"/>
                <a:cs typeface="Courier New" pitchFamily="49" charset="0"/>
              </a:rPr>
              <a:t>참조파라미터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(reference parameter)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를 사용하여 프로시저의 결과값 전달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배열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참조 </a:t>
            </a:r>
            <a:r>
              <a:rPr lang="ko-KR" altLang="en-US" sz="2000" dirty="0" err="1" smtClean="0">
                <a:latin typeface="Courier New" pitchFamily="49" charset="0"/>
                <a:cs typeface="Courier New" pitchFamily="49" charset="0"/>
              </a:rPr>
              <a:t>파라미터로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 전달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기타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데이터타입 이름 뒤에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&amp;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를 붙임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배열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전달되는 배열의 값이 불변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698F02-E3C1-4C06-B141-5B351AABE9F7}" type="slidenum">
              <a:rPr lang="en-US" altLang="ko-KR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순차검색 알고리즘 </a:t>
            </a:r>
            <a:r>
              <a:rPr lang="en-US" altLang="ko-KR" sz="3600" smtClean="0">
                <a:latin typeface="Times New Roman" pitchFamily="18" charset="0"/>
              </a:rPr>
              <a:t>(sequential search)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8486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크기가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인 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있는가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smtClean="0">
                <a:latin typeface="Times New Roman" pitchFamily="18" charset="0"/>
              </a:rPr>
              <a:t>입력</a:t>
            </a:r>
            <a:r>
              <a:rPr lang="en-US" altLang="ko-KR" sz="2000" smtClean="0">
                <a:latin typeface="Times New Roman" pitchFamily="18" charset="0"/>
              </a:rPr>
              <a:t>(</a:t>
            </a:r>
            <a:r>
              <a:rPr lang="ko-KR" altLang="en-US" sz="2000" smtClean="0">
                <a:latin typeface="Times New Roman" pitchFamily="18" charset="0"/>
              </a:rPr>
              <a:t>파라미터</a:t>
            </a:r>
            <a:r>
              <a:rPr lang="en-US" altLang="ko-KR" sz="2000" smtClean="0">
                <a:latin typeface="Times New Roman" pitchFamily="18" charset="0"/>
              </a:rPr>
              <a:t>):  </a:t>
            </a:r>
            <a:r>
              <a:rPr lang="ko-KR" altLang="en-US" sz="2000" smtClean="0">
                <a:latin typeface="Times New Roman" pitchFamily="18" charset="0"/>
              </a:rPr>
              <a:t>양수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[1..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], </a:t>
            </a:r>
            <a:r>
              <a:rPr lang="ko-KR" altLang="en-US" sz="2000" smtClean="0">
                <a:latin typeface="Times New Roman" pitchFamily="18" charset="0"/>
              </a:rPr>
              <a:t>키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smtClean="0">
                <a:latin typeface="Times New Roman" pitchFamily="18" charset="0"/>
              </a:rPr>
              <a:t>출력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의 어디에 있는지의 위치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만약 없으면 </a:t>
            </a:r>
            <a:r>
              <a:rPr lang="en-US" altLang="ko-KR" sz="2000" smtClean="0">
                <a:latin typeface="Times New Roman" pitchFamily="18" charset="0"/>
              </a:rPr>
              <a:t>0.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알고리즘</a:t>
            </a:r>
            <a:r>
              <a:rPr lang="en-US" altLang="ko-KR" sz="2000" smtClean="0">
                <a:latin typeface="Times New Roman" pitchFamily="18" charset="0"/>
              </a:rPr>
              <a:t>(</a:t>
            </a:r>
            <a:r>
              <a:rPr lang="ko-KR" altLang="en-US" sz="2000" smtClean="0">
                <a:latin typeface="Times New Roman" pitchFamily="18" charset="0"/>
              </a:rPr>
              <a:t>자연어</a:t>
            </a:r>
            <a:r>
              <a:rPr lang="en-US" altLang="ko-KR" sz="2000" smtClean="0">
                <a:latin typeface="Times New Roman" pitchFamily="18" charset="0"/>
              </a:rPr>
              <a:t>):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와 같은 아이템을 찾을 때까지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있는 모든 아이템을 차례로 검사한다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>
                <a:latin typeface="Times New Roman" pitchFamily="18" charset="0"/>
              </a:rPr>
              <a:t>만일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와 같은 아이템을 찾으면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에서 위치를 리턴하고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를 모두 검사하고도 찾지 못하면 </a:t>
            </a:r>
            <a:r>
              <a:rPr lang="en-US" altLang="ko-KR" sz="2000" smtClean="0">
                <a:latin typeface="Times New Roman" pitchFamily="18" charset="0"/>
              </a:rPr>
              <a:t>0</a:t>
            </a:r>
            <a:r>
              <a:rPr lang="ko-KR" altLang="en-US" sz="2000" smtClean="0">
                <a:latin typeface="Times New Roman" pitchFamily="18" charset="0"/>
              </a:rPr>
              <a:t>을 리턴한다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20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20DB3E-ACB4-4B28-B109-8C6F7461BEBA}" type="slidenum">
              <a:rPr lang="en-US" altLang="ko-KR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순차검색 알고리즘</a:t>
            </a:r>
            <a:r>
              <a:rPr lang="en-US" altLang="ko-KR" smtClean="0"/>
              <a:t>		</a:t>
            </a: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428625" y="2286000"/>
            <a:ext cx="8305800" cy="2554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seqsearch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n,			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S[],  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x, 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index&amp;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location) {  // 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출력</a:t>
            </a:r>
          </a:p>
          <a:p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location = 1;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while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(location &lt;= n &amp;&amp; S[location] != x)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location++;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(location &gt; n)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location = 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500063" y="5500688"/>
            <a:ext cx="6532562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2000"/>
              <a:t> </a:t>
            </a:r>
            <a:r>
              <a:rPr lang="en-US" altLang="ko-KR" sz="2000" u="sng"/>
              <a:t>while-</a:t>
            </a:r>
            <a:r>
              <a:rPr lang="ko-KR" altLang="en-US" sz="2000" u="sng"/>
              <a:t>루프</a:t>
            </a:r>
            <a:r>
              <a:rPr lang="en-US" altLang="ko-KR" sz="2000"/>
              <a:t>: </a:t>
            </a:r>
            <a:r>
              <a:rPr lang="ko-KR" altLang="en-US" sz="2000"/>
              <a:t>아직 검사할 항목이 있고</a:t>
            </a:r>
            <a:r>
              <a:rPr lang="en-US" altLang="ko-KR" sz="2000"/>
              <a:t>, </a:t>
            </a:r>
            <a:r>
              <a:rPr lang="en-US" altLang="ko-KR" sz="2000" i="1"/>
              <a:t>x</a:t>
            </a:r>
            <a:r>
              <a:rPr lang="ko-KR" altLang="en-US" sz="2000"/>
              <a:t>를 찾지 못했나</a:t>
            </a:r>
            <a:r>
              <a:rPr lang="en-US" altLang="ko-KR" sz="2000"/>
              <a:t>?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2000"/>
              <a:t> </a:t>
            </a:r>
            <a:r>
              <a:rPr lang="en-US" altLang="ko-KR" sz="2000" u="sng"/>
              <a:t>if-</a:t>
            </a:r>
            <a:r>
              <a:rPr lang="ko-KR" altLang="en-US" sz="2000" u="sng"/>
              <a:t>문</a:t>
            </a:r>
            <a:r>
              <a:rPr lang="en-US" altLang="ko-KR" sz="2000"/>
              <a:t>: </a:t>
            </a:r>
            <a:r>
              <a:rPr lang="ko-KR" altLang="en-US" sz="2000"/>
              <a:t>모두 검사하였으나</a:t>
            </a:r>
            <a:r>
              <a:rPr lang="en-US" altLang="ko-KR" sz="2000"/>
              <a:t>, </a:t>
            </a:r>
            <a:r>
              <a:rPr lang="en-US" altLang="ko-KR" sz="2000" i="1"/>
              <a:t>x</a:t>
            </a:r>
            <a:r>
              <a:rPr lang="ko-KR" altLang="en-US" sz="2000"/>
              <a:t>를 찾지 못했나</a:t>
            </a:r>
            <a:r>
              <a:rPr lang="en-US" altLang="ko-KR" sz="2000"/>
              <a:t>?</a:t>
            </a:r>
          </a:p>
        </p:txBody>
      </p:sp>
      <p:sp>
        <p:nvSpPr>
          <p:cNvPr id="26631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1.1</a:t>
            </a:r>
            <a:endParaRPr lang="ko-KR" altLang="en-US"/>
          </a:p>
        </p:txBody>
      </p:sp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77073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en-US" altLang="ko-KR" sz="2000" i="1"/>
              <a:t>n</a:t>
            </a:r>
            <a:r>
              <a:rPr lang="ko-KR" altLang="en-US" sz="2000"/>
              <a:t>개의 키로 구성된 배열 </a:t>
            </a:r>
            <a:r>
              <a:rPr lang="en-US" altLang="ko-KR" sz="2000" i="1"/>
              <a:t>S</a:t>
            </a:r>
            <a:r>
              <a:rPr lang="ko-KR" altLang="en-US" sz="2000"/>
              <a:t>에 키 </a:t>
            </a:r>
            <a:r>
              <a:rPr lang="en-US" altLang="ko-KR" sz="2000" i="1"/>
              <a:t>x</a:t>
            </a:r>
            <a:r>
              <a:rPr lang="ko-KR" altLang="en-US" sz="2000"/>
              <a:t>가 있는가</a:t>
            </a:r>
            <a:r>
              <a:rPr lang="en-US" altLang="ko-KR" sz="2000"/>
              <a:t>?</a:t>
            </a:r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1</a:t>
            </a:r>
            <a:r>
              <a:rPr lang="ko-KR" altLang="en-US" sz="2000"/>
              <a:t>에서 </a:t>
            </a:r>
            <a:r>
              <a:rPr lang="en-US" altLang="ko-KR" sz="2000" i="1"/>
              <a:t>n</a:t>
            </a:r>
            <a:r>
              <a:rPr lang="ko-KR" altLang="en-US" sz="2000"/>
              <a:t>까지의 첨자를 가진 키의 배열 </a:t>
            </a:r>
            <a:r>
              <a:rPr lang="en-US" altLang="ko-KR" sz="2000" i="1"/>
              <a:t>S</a:t>
            </a:r>
            <a:r>
              <a:rPr lang="en-US" altLang="ko-KR" sz="2000"/>
              <a:t>, </a:t>
            </a:r>
            <a:r>
              <a:rPr lang="ko-KR" altLang="en-US" sz="2000"/>
              <a:t>그리고</a:t>
            </a:r>
            <a:r>
              <a:rPr lang="en-US" altLang="ko-KR" sz="2000"/>
              <a:t> </a:t>
            </a:r>
            <a:r>
              <a:rPr lang="en-US" altLang="ko-KR" sz="2000" i="1"/>
              <a:t>x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en-US" altLang="ko-KR" sz="2000" i="1"/>
              <a:t>S</a:t>
            </a:r>
            <a:r>
              <a:rPr lang="ko-KR" altLang="en-US" sz="2000"/>
              <a:t>안에 </a:t>
            </a:r>
            <a:r>
              <a:rPr lang="en-US" altLang="ko-KR" sz="2000" i="1"/>
              <a:t>x</a:t>
            </a:r>
            <a:r>
              <a:rPr lang="ko-KR" altLang="en-US" sz="2000"/>
              <a:t>의 위치를 가리키는</a:t>
            </a:r>
            <a:r>
              <a:rPr lang="ko-KR" altLang="en-US" sz="2000" i="1"/>
              <a:t> 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altLang="ko-KR" sz="2000"/>
              <a:t>(</a:t>
            </a:r>
            <a:r>
              <a:rPr lang="en-US" altLang="ko-KR" sz="2000" i="1"/>
              <a:t>S</a:t>
            </a:r>
            <a:r>
              <a:rPr lang="ko-KR" altLang="en-US" sz="2000"/>
              <a:t>안에 </a:t>
            </a:r>
            <a:r>
              <a:rPr lang="en-US" altLang="ko-KR" sz="2000" i="1"/>
              <a:t>x</a:t>
            </a:r>
            <a:r>
              <a:rPr lang="ko-KR" altLang="en-US" sz="2000"/>
              <a:t>가 없으면 </a:t>
            </a:r>
            <a:r>
              <a:rPr lang="en-US" altLang="ko-KR" sz="2000"/>
              <a:t>0)</a:t>
            </a:r>
            <a:endParaRPr lang="ko-KR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F96D5E-17A9-491E-85C7-D9615A6087C5}" type="slidenum">
              <a:rPr lang="en-US" altLang="ko-KR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순차검색 알고리즘으로 키를 찾기 위해서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있는 항목을 몇 개나 검색해야 하는가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키와 같은 항목의 위치에 따라 다름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최악의 경우</a:t>
            </a:r>
            <a:r>
              <a:rPr lang="en-US" altLang="ko-KR" sz="2000" smtClean="0">
                <a:latin typeface="Times New Roman" pitchFamily="18" charset="0"/>
              </a:rPr>
              <a:t>:</a:t>
            </a:r>
            <a:endParaRPr lang="en-US" altLang="ko-KR" sz="2000" i="1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좀 더 빨리 찾을 수는 없는가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lvl="1" eaLnBrk="1" hangingPunct="1"/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있는 항목에 대한 정보가 없는 한 더 빨리 찾을 수 없다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endParaRPr lang="en-US" altLang="ko-KR" sz="2000" smtClean="0">
              <a:latin typeface="Times New Roman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928688" y="928688"/>
            <a:ext cx="1571625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Questions</a:t>
            </a:r>
            <a:endParaRPr lang="ko-KR" altLang="en-US" dirty="0"/>
          </a:p>
        </p:txBody>
      </p:sp>
      <p:sp>
        <p:nvSpPr>
          <p:cNvPr id="27653" name="TextBox 7"/>
          <p:cNvSpPr txBox="1">
            <a:spLocks noChangeArrowheads="1"/>
          </p:cNvSpPr>
          <p:nvPr/>
        </p:nvSpPr>
        <p:spPr bwMode="auto">
          <a:xfrm>
            <a:off x="2901950" y="3000375"/>
            <a:ext cx="3127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i="1"/>
              <a:t>n</a:t>
            </a:r>
            <a:endParaRPr lang="ko-KR" alt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02F83D-D1AE-4750-A641-7E2D1351F2D6}" type="slidenum">
              <a:rPr lang="en-US" altLang="ko-KR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배열의 수 더하기</a:t>
            </a:r>
            <a:r>
              <a:rPr lang="en-US" altLang="ko-KR" smtClean="0"/>
              <a:t>		</a:t>
            </a:r>
          </a:p>
        </p:txBody>
      </p:sp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370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sum(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S[ ]) 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result = 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result =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result+S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/>
              <a:t>	</a:t>
            </a:r>
            <a:r>
              <a:rPr lang="en-US" altLang="ko-KR" sz="2000" dirty="0">
                <a:latin typeface="Courier New" pitchFamily="49" charset="0"/>
              </a:rPr>
              <a:t>		</a:t>
            </a:r>
          </a:p>
        </p:txBody>
      </p:sp>
      <p:sp>
        <p:nvSpPr>
          <p:cNvPr id="28678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1.2</a:t>
            </a:r>
            <a:endParaRPr lang="ko-KR" altLang="en-US"/>
          </a:p>
        </p:txBody>
      </p:sp>
      <p:sp>
        <p:nvSpPr>
          <p:cNvPr id="28679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597693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en-US" altLang="ko-KR" sz="2000" i="1"/>
              <a:t>n</a:t>
            </a:r>
            <a:r>
              <a:rPr lang="ko-KR" altLang="en-US" sz="2000"/>
              <a:t>개의 수로 된 배열 </a:t>
            </a:r>
            <a:r>
              <a:rPr lang="en-US" altLang="ko-KR" sz="2000" i="1"/>
              <a:t>S</a:t>
            </a:r>
            <a:r>
              <a:rPr lang="ko-KR" altLang="en-US" sz="2000"/>
              <a:t>에 있는 모든</a:t>
            </a:r>
            <a:r>
              <a:rPr lang="en-US" altLang="ko-KR" sz="2000"/>
              <a:t> </a:t>
            </a:r>
            <a:r>
              <a:rPr lang="ko-KR" altLang="en-US" sz="2000"/>
              <a:t>수를 더하라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수의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en-US" altLang="ko-KR" sz="2000" i="1"/>
              <a:t>S</a:t>
            </a:r>
            <a:r>
              <a:rPr lang="ko-KR" altLang="en-US" sz="2000"/>
              <a:t>에 있는 수의 합</a:t>
            </a:r>
            <a:r>
              <a:rPr lang="en-US" altLang="ko-KR" sz="2000"/>
              <a:t>, </a:t>
            </a:r>
            <a:r>
              <a:rPr lang="en-US" altLang="ko-KR" sz="2000" i="1"/>
              <a:t>sum</a:t>
            </a:r>
            <a:endParaRPr lang="ko-KR" alt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EC58F8-11E6-4E3C-86CE-9DCB889FE670}" type="slidenum">
              <a:rPr lang="en-US" altLang="ko-KR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교환정렬</a:t>
            </a:r>
            <a:r>
              <a:rPr lang="en-US" altLang="ko-KR" smtClean="0"/>
              <a:t>		</a:t>
            </a:r>
          </a:p>
        </p:txBody>
      </p:sp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exchangesort(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n,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S[ ])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i,j;</a:t>
            </a:r>
          </a:p>
          <a:p>
            <a:endParaRPr lang="en-US" altLang="ko-KR" sz="160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(i=1; i&lt;=n-1; i++)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(j=i+1; j&lt;=n; j++)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(S[j] &lt; S[i])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     exchange S[i] and S[j]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1600">
                <a:latin typeface="Courier New" pitchFamily="49" charset="0"/>
              </a:rPr>
              <a:t>			</a:t>
            </a:r>
          </a:p>
        </p:txBody>
      </p:sp>
      <p:sp>
        <p:nvSpPr>
          <p:cNvPr id="29702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1.3</a:t>
            </a:r>
            <a:endParaRPr lang="ko-KR" altLang="en-US"/>
          </a:p>
        </p:txBody>
      </p:sp>
      <p:sp>
        <p:nvSpPr>
          <p:cNvPr id="29703" name="TextBox 9"/>
          <p:cNvSpPr txBox="1">
            <a:spLocks noChangeArrowheads="1"/>
          </p:cNvSpPr>
          <p:nvPr/>
        </p:nvSpPr>
        <p:spPr bwMode="auto">
          <a:xfrm>
            <a:off x="571500" y="1214438"/>
            <a:ext cx="72532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ko-KR" altLang="en-US" sz="2000"/>
              <a:t>비내림차순</a:t>
            </a:r>
            <a:r>
              <a:rPr lang="en-US" altLang="ko-KR" sz="2000"/>
              <a:t>(nondecreasing order)</a:t>
            </a:r>
            <a:r>
              <a:rPr lang="ko-KR" altLang="en-US" sz="2000"/>
              <a:t>으로 </a:t>
            </a:r>
            <a:r>
              <a:rPr lang="en-US" altLang="ko-KR" sz="2000" i="1"/>
              <a:t>n</a:t>
            </a:r>
            <a:r>
              <a:rPr lang="ko-KR" altLang="en-US" sz="2000"/>
              <a:t>개의 키를 정렬하라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키의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ko-KR" altLang="en-US" sz="2000"/>
              <a:t>키가 비내림차순으로 정렬된 배열 </a:t>
            </a:r>
            <a:r>
              <a:rPr lang="en-US" altLang="ko-KR" sz="2000" i="1"/>
              <a:t>S</a:t>
            </a:r>
            <a:endParaRPr lang="ko-KR" alt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9391D3-AEE3-4EBB-A49E-8129F0F9A068}" type="slidenum">
              <a:rPr lang="en-US" altLang="ko-KR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행렬곱셈</a:t>
            </a:r>
            <a:r>
              <a:rPr lang="en-US" altLang="ko-KR" smtClean="0"/>
              <a:t>		</a:t>
            </a: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30725" name="Text Box 6"/>
          <p:cNvSpPr txBox="1">
            <a:spLocks noChangeArrowheads="1"/>
          </p:cNvSpPr>
          <p:nvPr/>
        </p:nvSpPr>
        <p:spPr bwMode="auto">
          <a:xfrm>
            <a:off x="357188" y="3000375"/>
            <a:ext cx="8305800" cy="310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matrixmult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n,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A[ ][ ],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B[ ][ ], 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   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C[ ][ ]){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i,j,k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(j=1;j&lt;=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n;j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C[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][j]=0;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(k=1;k&lt;=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n;k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C[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][j]=C[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][j]+A[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][k]*B[k][j];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/>
              <a:t>		</a:t>
            </a:r>
            <a:r>
              <a:rPr lang="en-US" altLang="ko-KR" sz="2000" dirty="0">
                <a:latin typeface="Courier New" pitchFamily="49" charset="0"/>
              </a:rPr>
              <a:t>	</a:t>
            </a:r>
          </a:p>
        </p:txBody>
      </p:sp>
      <p:sp>
        <p:nvSpPr>
          <p:cNvPr id="30726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1.4</a:t>
            </a:r>
            <a:endParaRPr lang="ko-KR" altLang="en-US"/>
          </a:p>
        </p:txBody>
      </p:sp>
      <p:sp>
        <p:nvSpPr>
          <p:cNvPr id="28679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842962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31825" indent="-631825">
              <a:defRPr/>
            </a:pPr>
            <a:r>
              <a:rPr lang="ko-KR" altLang="en-US" sz="2000" b="1" dirty="0">
                <a:ea typeface="굴림" charset="-127"/>
              </a:rPr>
              <a:t>문제</a:t>
            </a:r>
            <a:r>
              <a:rPr lang="en-US" altLang="ko-KR" sz="2000" dirty="0">
                <a:ea typeface="굴림" charset="-127"/>
              </a:rPr>
              <a:t>: </a:t>
            </a:r>
            <a:r>
              <a:rPr lang="ko-KR" altLang="en-US" sz="2000" dirty="0">
                <a:ea typeface="굴림" charset="-127"/>
              </a:rPr>
              <a:t>두 개의 </a:t>
            </a:r>
            <a:r>
              <a:rPr lang="en-US" altLang="ko-KR" sz="2000" i="1" dirty="0">
                <a:ea typeface="굴림" charset="-127"/>
              </a:rPr>
              <a:t>n </a:t>
            </a:r>
            <a:r>
              <a:rPr lang="en-US" altLang="ko-KR" sz="2000" dirty="0">
                <a:sym typeface="Symbol" pitchFamily="18" charset="2"/>
              </a:rPr>
              <a:t>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i="1" dirty="0">
                <a:ea typeface="굴림" charset="-127"/>
              </a:rPr>
              <a:t>n </a:t>
            </a:r>
            <a:r>
              <a:rPr lang="ko-KR" altLang="en-US" sz="2000" dirty="0">
                <a:ea typeface="굴림" charset="-127"/>
              </a:rPr>
              <a:t>행렬의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ko-KR" altLang="en-US" sz="2000" dirty="0">
                <a:ea typeface="굴림" charset="-127"/>
              </a:rPr>
              <a:t>곱을 구하라</a:t>
            </a:r>
            <a:endParaRPr lang="en-US" altLang="ko-KR" sz="2000" dirty="0">
              <a:ea typeface="굴림" charset="-127"/>
            </a:endParaRPr>
          </a:p>
          <a:p>
            <a:pPr marL="631825" indent="-631825">
              <a:defRPr/>
            </a:pPr>
            <a:r>
              <a:rPr lang="ko-KR" altLang="en-US" sz="2000" b="1" dirty="0">
                <a:ea typeface="굴림" charset="-127"/>
              </a:rPr>
              <a:t>입력</a:t>
            </a:r>
            <a:r>
              <a:rPr lang="en-US" altLang="ko-KR" sz="2000" dirty="0">
                <a:ea typeface="굴림" charset="-127"/>
              </a:rPr>
              <a:t>: </a:t>
            </a:r>
            <a:r>
              <a:rPr lang="ko-KR" altLang="en-US" sz="2000" dirty="0">
                <a:ea typeface="굴림" charset="-127"/>
              </a:rPr>
              <a:t>양의 정수 </a:t>
            </a:r>
            <a:r>
              <a:rPr lang="en-US" altLang="ko-KR" sz="2000" dirty="0">
                <a:ea typeface="굴림" charset="-127"/>
              </a:rPr>
              <a:t>n, </a:t>
            </a:r>
            <a:r>
              <a:rPr lang="ko-KR" altLang="en-US" sz="2000" dirty="0">
                <a:ea typeface="굴림" charset="-127"/>
              </a:rPr>
              <a:t>수의</a:t>
            </a:r>
            <a:r>
              <a:rPr lang="en-US" altLang="ko-KR" sz="2000" dirty="0">
                <a:ea typeface="굴림" charset="-127"/>
              </a:rPr>
              <a:t> 2</a:t>
            </a:r>
            <a:r>
              <a:rPr lang="ko-KR" altLang="en-US" sz="2000" dirty="0">
                <a:ea typeface="굴림" charset="-127"/>
              </a:rPr>
              <a:t>차원 배열 </a:t>
            </a:r>
            <a:r>
              <a:rPr lang="en-US" altLang="ko-KR" sz="2000" i="1" dirty="0">
                <a:ea typeface="굴림" charset="-127"/>
              </a:rPr>
              <a:t>A</a:t>
            </a:r>
            <a:r>
              <a:rPr lang="ko-KR" altLang="en-US" sz="2000" dirty="0">
                <a:ea typeface="굴림" charset="-127"/>
              </a:rPr>
              <a:t>와</a:t>
            </a:r>
            <a:r>
              <a:rPr lang="en-US" altLang="ko-KR" sz="2000" i="1" dirty="0">
                <a:ea typeface="굴림" charset="-127"/>
              </a:rPr>
              <a:t> B</a:t>
            </a:r>
            <a:r>
              <a:rPr lang="en-US" altLang="ko-KR" sz="2000" dirty="0">
                <a:ea typeface="굴림" charset="-127"/>
              </a:rPr>
              <a:t>. </a:t>
            </a:r>
            <a:r>
              <a:rPr lang="ko-KR" altLang="en-US" sz="2000" dirty="0">
                <a:ea typeface="굴림" charset="-127"/>
              </a:rPr>
              <a:t>여기서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ko-KR" altLang="en-US" sz="2000" dirty="0">
                <a:ea typeface="굴림" charset="-127"/>
              </a:rPr>
              <a:t>이 행렬의 행과 열은 모두 </a:t>
            </a:r>
            <a:r>
              <a:rPr lang="en-US" altLang="ko-KR" sz="2000" dirty="0">
                <a:ea typeface="굴림" charset="-127"/>
              </a:rPr>
              <a:t>1</a:t>
            </a:r>
            <a:r>
              <a:rPr lang="ko-KR" altLang="en-US" sz="2000" dirty="0">
                <a:ea typeface="굴림" charset="-127"/>
              </a:rPr>
              <a:t>부터 </a:t>
            </a:r>
            <a:r>
              <a:rPr lang="en-US" altLang="ko-KR" sz="2000" i="1" dirty="0">
                <a:ea typeface="굴림" charset="-127"/>
              </a:rPr>
              <a:t>n</a:t>
            </a:r>
            <a:r>
              <a:rPr lang="ko-KR" altLang="en-US" sz="2000" dirty="0">
                <a:ea typeface="굴림" charset="-127"/>
              </a:rPr>
              <a:t>까지의 첨자를 갖는다</a:t>
            </a:r>
            <a:endParaRPr lang="en-US" altLang="ko-KR" sz="2000" dirty="0">
              <a:ea typeface="굴림" charset="-127"/>
            </a:endParaRPr>
          </a:p>
          <a:p>
            <a:pPr marL="631825" indent="-631825">
              <a:defRPr/>
            </a:pPr>
            <a:r>
              <a:rPr lang="ko-KR" altLang="en-US" sz="2000" b="1" dirty="0">
                <a:ea typeface="굴림" charset="-127"/>
              </a:rPr>
              <a:t>출력</a:t>
            </a:r>
            <a:r>
              <a:rPr lang="en-US" altLang="ko-KR" sz="2000" dirty="0">
                <a:ea typeface="굴림" charset="-127"/>
              </a:rPr>
              <a:t>: </a:t>
            </a:r>
            <a:r>
              <a:rPr lang="en-US" altLang="ko-KR" sz="2000" i="1" dirty="0">
                <a:ea typeface="굴림" charset="-127"/>
              </a:rPr>
              <a:t>A</a:t>
            </a:r>
            <a:r>
              <a:rPr lang="ko-KR" altLang="en-US" sz="2000" dirty="0">
                <a:ea typeface="굴림" charset="-127"/>
              </a:rPr>
              <a:t>와 </a:t>
            </a:r>
            <a:r>
              <a:rPr lang="en-US" altLang="ko-KR" sz="2000" i="1" dirty="0">
                <a:ea typeface="굴림" charset="-127"/>
              </a:rPr>
              <a:t>B</a:t>
            </a:r>
            <a:r>
              <a:rPr lang="ko-KR" altLang="en-US" sz="2000" dirty="0">
                <a:ea typeface="굴림" charset="-127"/>
              </a:rPr>
              <a:t>의 곱이 되는 수의 </a:t>
            </a:r>
            <a:r>
              <a:rPr lang="en-US" altLang="ko-KR" sz="2000" dirty="0">
                <a:ea typeface="굴림" charset="-127"/>
              </a:rPr>
              <a:t>2</a:t>
            </a:r>
            <a:r>
              <a:rPr lang="ko-KR" altLang="en-US" sz="2000" dirty="0">
                <a:ea typeface="굴림" charset="-127"/>
              </a:rPr>
              <a:t>차원 배열 </a:t>
            </a:r>
            <a:r>
              <a:rPr lang="en-US" altLang="ko-KR" sz="2000" i="1" dirty="0">
                <a:ea typeface="굴림" charset="-127"/>
              </a:rPr>
              <a:t>C</a:t>
            </a:r>
            <a:r>
              <a:rPr lang="en-US" altLang="ko-KR" sz="2000" dirty="0">
                <a:ea typeface="굴림" charset="-127"/>
              </a:rPr>
              <a:t>. </a:t>
            </a:r>
            <a:r>
              <a:rPr lang="ko-KR" altLang="en-US" sz="2000" dirty="0">
                <a:ea typeface="굴림" charset="-127"/>
              </a:rPr>
              <a:t>이 행렬의 행과 열은 모두</a:t>
            </a:r>
            <a:endParaRPr lang="en-US" altLang="ko-KR" sz="2000" dirty="0">
              <a:ea typeface="굴림" charset="-127"/>
            </a:endParaRPr>
          </a:p>
          <a:p>
            <a:pPr>
              <a:defRPr/>
            </a:pPr>
            <a:r>
              <a:rPr lang="en-US" altLang="ko-KR" sz="2000" dirty="0">
                <a:ea typeface="굴림" charset="-127"/>
              </a:rPr>
              <a:t>          1</a:t>
            </a:r>
            <a:r>
              <a:rPr lang="ko-KR" altLang="en-US" sz="2000" dirty="0">
                <a:ea typeface="굴림" charset="-127"/>
              </a:rPr>
              <a:t>부터 </a:t>
            </a:r>
            <a:r>
              <a:rPr lang="en-US" altLang="ko-KR" sz="2000" i="1" dirty="0">
                <a:ea typeface="굴림" charset="-127"/>
              </a:rPr>
              <a:t>n</a:t>
            </a:r>
            <a:r>
              <a:rPr lang="ko-KR" altLang="en-US" sz="2000" dirty="0">
                <a:ea typeface="굴림" charset="-127"/>
              </a:rPr>
              <a:t>까지의 첨자를 갖는다</a:t>
            </a:r>
            <a:endParaRPr lang="en-US" altLang="ko-KR" sz="2000" dirty="0">
              <a:ea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CDA4E2-696C-4D84-9CF3-D3CDFF00BD89}" type="slidenum">
              <a:rPr lang="en-US" altLang="ko-KR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이분검색 알고리즘 </a:t>
            </a:r>
            <a:r>
              <a:rPr lang="en-US" altLang="ko-KR" sz="3600" smtClean="0">
                <a:latin typeface="Times New Roman" pitchFamily="18" charset="0"/>
              </a:rPr>
              <a:t>(binary search)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크기가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인 </a:t>
            </a:r>
            <a:r>
              <a:rPr lang="ko-KR" altLang="en-US" sz="2000" u="sng" smtClean="0">
                <a:solidFill>
                  <a:srgbClr val="D10729"/>
                </a:solidFill>
                <a:latin typeface="Times New Roman" pitchFamily="18" charset="0"/>
              </a:rPr>
              <a:t>정렬된</a:t>
            </a:r>
            <a:r>
              <a:rPr lang="ko-KR" altLang="en-US" sz="2000" smtClean="0">
                <a:latin typeface="Times New Roman" pitchFamily="18" charset="0"/>
              </a:rPr>
              <a:t> 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에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있는가</a:t>
            </a:r>
            <a:r>
              <a:rPr lang="en-US" altLang="ko-KR" sz="2000" smtClean="0">
                <a:latin typeface="Times New Roman" pitchFamily="18" charset="0"/>
              </a:rPr>
              <a:t>?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입력</a:t>
            </a:r>
            <a:r>
              <a:rPr lang="en-US" altLang="ko-KR" sz="2000" smtClean="0">
                <a:latin typeface="Times New Roman" pitchFamily="18" charset="0"/>
              </a:rPr>
              <a:t>:  </a:t>
            </a:r>
            <a:r>
              <a:rPr lang="ko-KR" altLang="en-US" sz="2000" smtClean="0">
                <a:latin typeface="Times New Roman" pitchFamily="18" charset="0"/>
              </a:rPr>
              <a:t>양수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,  </a:t>
            </a:r>
            <a:r>
              <a:rPr lang="ko-KR" altLang="en-US" sz="2000" smtClean="0">
                <a:latin typeface="Times New Roman" pitchFamily="18" charset="0"/>
              </a:rPr>
              <a:t>배열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[1..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],  </a:t>
            </a:r>
            <a:r>
              <a:rPr lang="ko-KR" altLang="en-US" sz="2000" smtClean="0">
                <a:latin typeface="Times New Roman" pitchFamily="18" charset="0"/>
              </a:rPr>
              <a:t>키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출력</a:t>
            </a:r>
            <a:r>
              <a:rPr lang="en-US" altLang="ko-KR" sz="2000" smtClean="0">
                <a:latin typeface="Times New Roman" pitchFamily="18" charset="0"/>
              </a:rPr>
              <a:t>: 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ko-KR" altLang="en-US" sz="2000" smtClean="0">
                <a:latin typeface="Times New Roman" pitchFamily="18" charset="0"/>
              </a:rPr>
              <a:t>의 어디에 있는지의 위치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만약 없으면</a:t>
            </a:r>
            <a:r>
              <a:rPr lang="en-US" altLang="ko-KR" sz="2000" smtClean="0">
                <a:latin typeface="Times New Roman" pitchFamily="18" charset="0"/>
              </a:rPr>
              <a:t>, 0.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013A1-20C8-407E-B11C-D78738BA63D9}" type="slidenum">
              <a:rPr lang="en-US" altLang="ko-KR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2357438" y="428625"/>
            <a:ext cx="388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85000"/>
            </a:pPr>
            <a:r>
              <a:rPr lang="ko-KR" altLang="en-US" sz="3200">
                <a:solidFill>
                  <a:schemeClr val="tx2"/>
                </a:solidFill>
                <a:latin typeface="굴림" pitchFamily="50" charset="-127"/>
              </a:rPr>
              <a:t>이분검색 알고리즘</a:t>
            </a:r>
            <a:r>
              <a:rPr lang="ko-KR" altLang="en-US" sz="3200">
                <a:latin typeface="굴림" pitchFamily="50" charset="-127"/>
              </a:rPr>
              <a:t>	</a:t>
            </a: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457200" y="1219200"/>
            <a:ext cx="8229600" cy="3638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binsearch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n,	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S[],   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x,           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index&amp;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location) {   // 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출력</a:t>
            </a:r>
          </a:p>
          <a:p>
            <a:pPr>
              <a:lnSpc>
                <a:spcPct val="80000"/>
              </a:lnSpc>
            </a:pP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low, high, mid;</a:t>
            </a:r>
          </a:p>
          <a:p>
            <a:pPr>
              <a:lnSpc>
                <a:spcPct val="80000"/>
              </a:lnSpc>
            </a:pPr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low = 1; high = n;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location = 0;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(low &lt;= high &amp;&amp; location == 0) {  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mid = (low + high) / 2;	// 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정수나눗셈</a:t>
            </a:r>
          </a:p>
          <a:p>
            <a:pPr>
              <a:lnSpc>
                <a:spcPct val="80000"/>
              </a:lnSpc>
            </a:pP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(x == S[mid])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location = mid;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(x &lt; S[mid])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high = mid – 1;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low = mid + 1;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500063" y="5357813"/>
            <a:ext cx="77993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2000"/>
              <a:t> </a:t>
            </a:r>
            <a:r>
              <a:rPr lang="en-US" altLang="ko-KR" sz="2000" u="sng"/>
              <a:t>while-</a:t>
            </a:r>
            <a:r>
              <a:rPr lang="ko-KR" altLang="en-US" sz="2000" u="sng"/>
              <a:t>루프</a:t>
            </a:r>
            <a:r>
              <a:rPr lang="en-US" altLang="ko-KR" sz="2000"/>
              <a:t>: </a:t>
            </a:r>
            <a:r>
              <a:rPr lang="ko-KR" altLang="en-US" sz="2000"/>
              <a:t>아직 검사할 항목이 있고</a:t>
            </a:r>
            <a:r>
              <a:rPr lang="en-US" altLang="ko-KR" sz="2000"/>
              <a:t>, </a:t>
            </a:r>
            <a:r>
              <a:rPr lang="en-US" altLang="ko-KR" sz="2000" i="1"/>
              <a:t>x</a:t>
            </a:r>
            <a:r>
              <a:rPr lang="ko-KR" altLang="en-US" sz="2000"/>
              <a:t>를 찾지 못했나</a:t>
            </a:r>
            <a:r>
              <a:rPr lang="en-US" altLang="ko-KR" sz="2000"/>
              <a:t>(location=0)?</a:t>
            </a:r>
          </a:p>
        </p:txBody>
      </p:sp>
      <p:sp>
        <p:nvSpPr>
          <p:cNvPr id="32775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1.5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836734" y="941966"/>
            <a:ext cx="6233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Q3. </a:t>
            </a:r>
            <a:r>
              <a:rPr lang="ko-KR" altLang="en-US" sz="1800" dirty="0"/>
              <a:t>화랑 문제</a:t>
            </a:r>
            <a:r>
              <a:rPr lang="en-US" altLang="ko-KR" sz="1800" dirty="0"/>
              <a:t>(Art Gallery Problem): 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        </a:t>
            </a:r>
            <a:r>
              <a:rPr lang="ko-KR" altLang="en-US" sz="1800" dirty="0"/>
              <a:t>모든 공간을 감시하기 위한 최소 인원 배치는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grpSp>
        <p:nvGrpSpPr>
          <p:cNvPr id="44" name="그룹 43"/>
          <p:cNvGrpSpPr/>
          <p:nvPr/>
        </p:nvGrpSpPr>
        <p:grpSpPr>
          <a:xfrm>
            <a:off x="3131840" y="2560656"/>
            <a:ext cx="2526805" cy="1736688"/>
            <a:chOff x="1907704" y="2348880"/>
            <a:chExt cx="2736305" cy="1800200"/>
          </a:xfrm>
        </p:grpSpPr>
        <p:cxnSp>
          <p:nvCxnSpPr>
            <p:cNvPr id="5" name="직선 연결선 4"/>
            <p:cNvCxnSpPr/>
            <p:nvPr/>
          </p:nvCxnSpPr>
          <p:spPr bwMode="auto">
            <a:xfrm>
              <a:off x="2483768" y="2420888"/>
              <a:ext cx="0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직선 연결선 6"/>
            <p:cNvCxnSpPr/>
            <p:nvPr/>
          </p:nvCxnSpPr>
          <p:spPr bwMode="auto">
            <a:xfrm>
              <a:off x="2483768" y="3068960"/>
              <a:ext cx="5760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 bwMode="auto">
            <a:xfrm>
              <a:off x="3059832" y="3068960"/>
              <a:ext cx="0" cy="360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직선 연결선 10"/>
            <p:cNvCxnSpPr/>
            <p:nvPr/>
          </p:nvCxnSpPr>
          <p:spPr bwMode="auto">
            <a:xfrm flipH="1">
              <a:off x="1907704" y="3429000"/>
              <a:ext cx="115212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직선 연결선 12"/>
            <p:cNvCxnSpPr/>
            <p:nvPr/>
          </p:nvCxnSpPr>
          <p:spPr bwMode="auto">
            <a:xfrm>
              <a:off x="1907704" y="3429000"/>
              <a:ext cx="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1907704" y="3861048"/>
              <a:ext cx="86409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직선 연결선 16"/>
            <p:cNvCxnSpPr/>
            <p:nvPr/>
          </p:nvCxnSpPr>
          <p:spPr bwMode="auto">
            <a:xfrm>
              <a:off x="2771800" y="3861048"/>
              <a:ext cx="0" cy="288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2771800" y="414908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직선 연결선 20"/>
            <p:cNvCxnSpPr/>
            <p:nvPr/>
          </p:nvCxnSpPr>
          <p:spPr bwMode="auto">
            <a:xfrm flipV="1">
              <a:off x="3419872" y="3429000"/>
              <a:ext cx="0" cy="7200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3419872" y="3429000"/>
              <a:ext cx="5760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3995936" y="3429000"/>
              <a:ext cx="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직선 연결선 26"/>
            <p:cNvCxnSpPr/>
            <p:nvPr/>
          </p:nvCxnSpPr>
          <p:spPr bwMode="auto">
            <a:xfrm>
              <a:off x="3995936" y="3861048"/>
              <a:ext cx="64807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직선 연결선 28"/>
            <p:cNvCxnSpPr/>
            <p:nvPr/>
          </p:nvCxnSpPr>
          <p:spPr bwMode="auto">
            <a:xfrm flipV="1">
              <a:off x="4644009" y="3068960"/>
              <a:ext cx="0" cy="792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직선 연결선 30"/>
            <p:cNvCxnSpPr/>
            <p:nvPr/>
          </p:nvCxnSpPr>
          <p:spPr bwMode="auto">
            <a:xfrm flipH="1">
              <a:off x="4319972" y="3068960"/>
              <a:ext cx="32403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직선 연결선 32"/>
            <p:cNvCxnSpPr/>
            <p:nvPr/>
          </p:nvCxnSpPr>
          <p:spPr bwMode="auto">
            <a:xfrm flipV="1">
              <a:off x="4319972" y="2348880"/>
              <a:ext cx="0" cy="7200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직선 연결선 34"/>
            <p:cNvCxnSpPr/>
            <p:nvPr/>
          </p:nvCxnSpPr>
          <p:spPr bwMode="auto">
            <a:xfrm flipH="1">
              <a:off x="3707904" y="2348880"/>
              <a:ext cx="61206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직선 연결선 36"/>
            <p:cNvCxnSpPr/>
            <p:nvPr/>
          </p:nvCxnSpPr>
          <p:spPr bwMode="auto">
            <a:xfrm>
              <a:off x="3707904" y="2348880"/>
              <a:ext cx="0" cy="9001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직선 연결선 38"/>
            <p:cNvCxnSpPr/>
            <p:nvPr/>
          </p:nvCxnSpPr>
          <p:spPr bwMode="auto">
            <a:xfrm flipH="1">
              <a:off x="3419872" y="3248980"/>
              <a:ext cx="28803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직선 연결선 40"/>
            <p:cNvCxnSpPr/>
            <p:nvPr/>
          </p:nvCxnSpPr>
          <p:spPr bwMode="auto">
            <a:xfrm flipV="1">
              <a:off x="3419872" y="2420888"/>
              <a:ext cx="0" cy="8280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직선 연결선 42"/>
            <p:cNvCxnSpPr/>
            <p:nvPr/>
          </p:nvCxnSpPr>
          <p:spPr bwMode="auto">
            <a:xfrm flipH="1">
              <a:off x="2483768" y="2420888"/>
              <a:ext cx="93610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5" name="타원 44"/>
          <p:cNvSpPr/>
          <p:nvPr/>
        </p:nvSpPr>
        <p:spPr bwMode="auto">
          <a:xfrm>
            <a:off x="3692979" y="3037889"/>
            <a:ext cx="157999" cy="13501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800"/>
          </a:p>
        </p:txBody>
      </p:sp>
      <p:sp>
        <p:nvSpPr>
          <p:cNvPr id="46" name="타원 45"/>
          <p:cNvSpPr/>
          <p:nvPr/>
        </p:nvSpPr>
        <p:spPr bwMode="auto">
          <a:xfrm>
            <a:off x="5126683" y="3849799"/>
            <a:ext cx="157999" cy="13501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800"/>
          </a:p>
        </p:txBody>
      </p:sp>
      <p:cxnSp>
        <p:nvCxnSpPr>
          <p:cNvPr id="6" name="직선 화살표 연결선 5"/>
          <p:cNvCxnSpPr>
            <a:stCxn id="45" idx="0"/>
          </p:cNvCxnSpPr>
          <p:nvPr/>
        </p:nvCxnSpPr>
        <p:spPr>
          <a:xfrm flipH="1" flipV="1">
            <a:off x="3771978" y="2719549"/>
            <a:ext cx="1" cy="31834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3855127" y="3146493"/>
            <a:ext cx="436068" cy="480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4860704" y="3255330"/>
            <a:ext cx="354201" cy="52817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5310172" y="3931105"/>
            <a:ext cx="235058" cy="2641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00110" y="2787078"/>
            <a:ext cx="761747" cy="4385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Arial" panose="020B0604020202020204" pitchFamily="34" charset="0"/>
                <a:ea typeface="맑은 고딕" panose="020B0503020000020004" pitchFamily="50" charset="-127"/>
              </a:rPr>
              <a:t>감시원</a:t>
            </a: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3103621" y="3046409"/>
            <a:ext cx="445028" cy="589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39859" y="4385518"/>
            <a:ext cx="127570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latin typeface="Arial" panose="020B0604020202020204" pitchFamily="34" charset="0"/>
                <a:ea typeface="맑은 고딕" panose="020B0503020000020004" pitchFamily="50" charset="-127"/>
              </a:rPr>
              <a:t>화랑공간</a:t>
            </a:r>
            <a:endParaRPr lang="ko-KR" altLang="en-US" sz="18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7" r="25946" b="-3342"/>
          <a:stretch/>
        </p:blipFill>
        <p:spPr>
          <a:xfrm>
            <a:off x="3945541" y="3926377"/>
            <a:ext cx="358200" cy="42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2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6E2360-0D30-455E-AA55-49359A04F08E}" type="slidenum">
              <a:rPr lang="en-US" altLang="ko-KR"/>
              <a:pPr>
                <a:defRPr/>
              </a:pPr>
              <a:t>50</a:t>
            </a:fld>
            <a:endParaRPr lang="en-US" altLang="ko-KR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</a:pPr>
            <a:r>
              <a:rPr lang="ko-KR" altLang="en-US" sz="2000"/>
              <a:t>이분검색 알고리즘으로 키를 찾기 위해서 </a:t>
            </a:r>
            <a:r>
              <a:rPr lang="en-US" altLang="ko-KR" sz="2000" i="1"/>
              <a:t>S</a:t>
            </a:r>
            <a:r>
              <a:rPr lang="ko-KR" altLang="en-US" sz="2000"/>
              <a:t>에 있는 항목을 몇 개나 검색해야 하는가</a:t>
            </a:r>
            <a:r>
              <a:rPr lang="en-US" altLang="ko-KR" sz="2000"/>
              <a:t>?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en-US" altLang="ko-KR" sz="2000"/>
              <a:t>while </a:t>
            </a:r>
            <a:r>
              <a:rPr lang="ko-KR" altLang="en-US" sz="2000"/>
              <a:t>문을 수행할 때마다 검색 대상의 총 크기가 반 씩 감소하기 때문에 최악의 경우라도 </a:t>
            </a:r>
            <a:r>
              <a:rPr lang="en-US" altLang="ko-KR" sz="2000"/>
              <a:t>lg </a:t>
            </a:r>
            <a:r>
              <a:rPr lang="en-US" altLang="ko-KR" sz="2000" i="1"/>
              <a:t>n</a:t>
            </a:r>
            <a:r>
              <a:rPr lang="en-US" altLang="ko-KR" sz="2000"/>
              <a:t> + 1</a:t>
            </a:r>
            <a:r>
              <a:rPr lang="ko-KR" altLang="en-US" sz="2000"/>
              <a:t>개만 검사하면 된다</a:t>
            </a:r>
            <a:r>
              <a:rPr lang="en-US" altLang="ko-KR" sz="2000"/>
              <a:t>. 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928688" y="928688"/>
            <a:ext cx="1571625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Questions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108C84-EB6F-4A29-8E03-E99911D2E126}" type="slidenum">
              <a:rPr lang="en-US" altLang="ko-KR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071563" y="571500"/>
            <a:ext cx="6700837" cy="1143000"/>
          </a:xfrm>
        </p:spPr>
        <p:txBody>
          <a:bodyPr/>
          <a:lstStyle/>
          <a:p>
            <a:pPr eaLnBrk="1" hangingPunct="1"/>
            <a:r>
              <a:rPr lang="ko-KR" altLang="en-US" sz="3600" smtClean="0">
                <a:latin typeface="Times New Roman" pitchFamily="18" charset="0"/>
              </a:rPr>
              <a:t>순차검색 </a:t>
            </a:r>
            <a:r>
              <a:rPr lang="en-US" altLang="ko-KR" sz="3600" smtClean="0">
                <a:latin typeface="Times New Roman" pitchFamily="18" charset="0"/>
              </a:rPr>
              <a:t>vs. </a:t>
            </a:r>
            <a:r>
              <a:rPr lang="ko-KR" altLang="en-US" sz="3600" smtClean="0">
                <a:latin typeface="Times New Roman" pitchFamily="18" charset="0"/>
              </a:rPr>
              <a:t>이분검색</a:t>
            </a:r>
          </a:p>
        </p:txBody>
      </p:sp>
      <p:graphicFrame>
        <p:nvGraphicFramePr>
          <p:cNvPr id="21561" name="Group 57"/>
          <p:cNvGraphicFramePr>
            <a:graphicFrameLocks noGrp="1"/>
          </p:cNvGraphicFramePr>
          <p:nvPr/>
        </p:nvGraphicFramePr>
        <p:xfrm>
          <a:off x="1000125" y="1928813"/>
          <a:ext cx="7543800" cy="2786063"/>
        </p:xfrm>
        <a:graphic>
          <a:graphicData uri="http://schemas.openxmlformats.org/drawingml/2006/table">
            <a:tbl>
              <a:tblPr/>
              <a:tblGrid>
                <a:gridCol w="2071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배열의 크기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순차검색의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비교 회수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10729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이분검색의 비교회수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lg 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+ 1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0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128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1,024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1,024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1,048,576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1,048,576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4,294,967,296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4,294,967,296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850" name="Text Box 58"/>
          <p:cNvSpPr txBox="1">
            <a:spLocks noChangeArrowheads="1"/>
          </p:cNvSpPr>
          <p:nvPr/>
        </p:nvSpPr>
        <p:spPr bwMode="auto">
          <a:xfrm>
            <a:off x="6732588" y="1052513"/>
            <a:ext cx="1876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/>
              <a:t>(* </a:t>
            </a:r>
            <a:r>
              <a:rPr lang="ko-KR" altLang="en-US" sz="2000"/>
              <a:t>최악의 경우</a:t>
            </a:r>
            <a:r>
              <a:rPr lang="en-US" altLang="ko-KR" sz="20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1BD2B9-BDF5-4218-9BBB-9BA940F4F7D1}" type="slidenum">
              <a:rPr lang="en-US" altLang="ko-KR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i="1" smtClean="0">
                <a:latin typeface="Times New Roman" pitchFamily="18" charset="0"/>
              </a:rPr>
              <a:t>n</a:t>
            </a:r>
            <a:r>
              <a:rPr lang="ko-KR" altLang="en-US" sz="3600" smtClean="0"/>
              <a:t>번째 피보나찌 수 구하기</a:t>
            </a:r>
          </a:p>
        </p:txBody>
      </p:sp>
      <p:sp>
        <p:nvSpPr>
          <p:cNvPr id="1029" name="Text Box 3"/>
          <p:cNvSpPr txBox="1">
            <a:spLocks noChangeArrowheads="1"/>
          </p:cNvSpPr>
          <p:nvPr/>
        </p:nvSpPr>
        <p:spPr bwMode="auto">
          <a:xfrm>
            <a:off x="838200" y="1930400"/>
            <a:ext cx="7948613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2000" u="sng" dirty="0" err="1"/>
              <a:t>피보나찌</a:t>
            </a:r>
            <a:r>
              <a:rPr lang="en-US" altLang="ko-KR" sz="2000" u="sng" dirty="0"/>
              <a:t>(Fibonacci) </a:t>
            </a:r>
            <a:r>
              <a:rPr lang="ko-KR" altLang="en-US" sz="2000" u="sng" dirty="0"/>
              <a:t>수열의 정의</a:t>
            </a:r>
          </a:p>
          <a:p>
            <a:endParaRPr lang="ko-KR" altLang="en-US" sz="2000" dirty="0"/>
          </a:p>
          <a:p>
            <a:r>
              <a:rPr lang="ko-KR" altLang="en-US" sz="2000" dirty="0"/>
              <a:t>	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0</a:t>
            </a:r>
            <a:r>
              <a:rPr lang="en-US" altLang="ko-KR" sz="2000" dirty="0"/>
              <a:t> = 0</a:t>
            </a:r>
          </a:p>
          <a:p>
            <a:r>
              <a:rPr lang="en-US" altLang="ko-KR" sz="2000" dirty="0"/>
              <a:t>	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 = 1</a:t>
            </a:r>
          </a:p>
          <a:p>
            <a:r>
              <a:rPr lang="en-US" altLang="ko-KR" sz="2000" dirty="0"/>
              <a:t>	</a:t>
            </a:r>
            <a:r>
              <a:rPr lang="en-US" altLang="ko-KR" sz="2000" i="1" dirty="0" err="1"/>
              <a:t>f</a:t>
            </a:r>
            <a:r>
              <a:rPr lang="en-US" altLang="ko-KR" sz="2000" baseline="-25000" dirty="0" err="1"/>
              <a:t>n</a:t>
            </a:r>
            <a:r>
              <a:rPr lang="en-US" altLang="ko-KR" sz="2000" dirty="0"/>
              <a:t> = 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n-1</a:t>
            </a:r>
            <a:r>
              <a:rPr lang="en-US" altLang="ko-KR" sz="2000" dirty="0"/>
              <a:t> + </a:t>
            </a:r>
            <a:r>
              <a:rPr lang="en-US" altLang="ko-KR" sz="2000" i="1" dirty="0"/>
              <a:t>f</a:t>
            </a:r>
            <a:r>
              <a:rPr lang="en-US" altLang="ko-KR" sz="2000" baseline="-25000" dirty="0"/>
              <a:t>n-2</a:t>
            </a:r>
            <a:r>
              <a:rPr lang="en-US" altLang="ko-KR" sz="2000" dirty="0"/>
              <a:t>	for  </a:t>
            </a:r>
            <a:r>
              <a:rPr lang="en-US" altLang="ko-KR" sz="2000" i="1" dirty="0"/>
              <a:t>n</a:t>
            </a:r>
            <a:r>
              <a:rPr lang="en-US" altLang="ko-KR" sz="2000" dirty="0"/>
              <a:t>  </a:t>
            </a:r>
            <a:r>
              <a:rPr lang="en-US" altLang="ko-KR" sz="2000" dirty="0">
                <a:sym typeface="Symbol" pitchFamily="18" charset="2"/>
              </a:rPr>
              <a:t> </a:t>
            </a:r>
            <a:r>
              <a:rPr lang="en-US" altLang="ko-KR" sz="2000" dirty="0"/>
              <a:t>2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예</a:t>
            </a:r>
            <a:r>
              <a:rPr lang="en-US" altLang="ko-KR" sz="2000" dirty="0"/>
              <a:t>: 0, 1, 1, 2, 3, 5, 8, 13, 21, 34, 55, 89, 144, 233, 377, 610, 987, 1597, …</a:t>
            </a: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428875" y="4786313"/>
          <a:ext cx="33575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Equation" r:id="rId3" imgW="2082600" imgH="457200" progId="Equation.3">
                  <p:embed/>
                </p:oleObj>
              </mc:Choice>
              <mc:Fallback>
                <p:oleObj name="Equation" r:id="rId3" imgW="20826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4786313"/>
                        <a:ext cx="335756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8"/>
          <p:cNvSpPr txBox="1">
            <a:spLocks noChangeArrowheads="1"/>
          </p:cNvSpPr>
          <p:nvPr/>
        </p:nvSpPr>
        <p:spPr bwMode="auto">
          <a:xfrm>
            <a:off x="6215063" y="5286375"/>
            <a:ext cx="25378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800" dirty="0"/>
              <a:t>(</a:t>
            </a:r>
            <a:r>
              <a:rPr lang="ko-KR" altLang="en-US" sz="1800" dirty="0"/>
              <a:t>예제 </a:t>
            </a:r>
            <a:r>
              <a:rPr lang="en-US" altLang="ko-KR" sz="1800" dirty="0" smtClean="0"/>
              <a:t>B.9 in appendix B)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822898"/>
              </p:ext>
            </p:extLst>
          </p:nvPr>
        </p:nvGraphicFramePr>
        <p:xfrm>
          <a:off x="2235200" y="3429000"/>
          <a:ext cx="3402013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55" name="수식" r:id="rId3" imgW="1473120" imgH="431640" progId="Equation.3">
                  <p:embed/>
                </p:oleObj>
              </mc:Choice>
              <mc:Fallback>
                <p:oleObj name="수식" r:id="rId3" imgW="14731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5200" y="3429000"/>
                        <a:ext cx="3402013" cy="99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59632" y="836712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Golden Ratio</a:t>
            </a:r>
            <a:endPara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805321"/>
              </p:ext>
            </p:extLst>
          </p:nvPr>
        </p:nvGraphicFramePr>
        <p:xfrm>
          <a:off x="5561013" y="1787525"/>
          <a:ext cx="1935162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56" name="수식" r:id="rId5" imgW="838080" imgH="393480" progId="Equation.3">
                  <p:embed/>
                </p:oleObj>
              </mc:Choice>
              <mc:Fallback>
                <p:oleObj name="수식" r:id="rId5" imgW="8380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1013" y="1787525"/>
                        <a:ext cx="1935162" cy="909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직선 연결선 5"/>
          <p:cNvCxnSpPr/>
          <p:nvPr/>
        </p:nvCxnSpPr>
        <p:spPr bwMode="auto">
          <a:xfrm>
            <a:off x="2366138" y="2097670"/>
            <a:ext cx="2132983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타원 8"/>
          <p:cNvSpPr/>
          <p:nvPr/>
        </p:nvSpPr>
        <p:spPr bwMode="auto">
          <a:xfrm>
            <a:off x="2330134" y="2061666"/>
            <a:ext cx="72008" cy="720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3662282" y="2061666"/>
            <a:ext cx="72008" cy="720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4467514" y="2061666"/>
            <a:ext cx="72008" cy="720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9200" y="173356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endParaRPr lang="ko-KR" altLang="en-US" sz="2000" i="1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6429" y="173356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b</a:t>
            </a:r>
            <a:endParaRPr lang="ko-KR" altLang="en-US" sz="2000" i="1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0994" y="2503345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 err="1" smtClean="0">
                <a:ea typeface="맑은 고딕" panose="020B0503020000020004" pitchFamily="50" charset="-127"/>
                <a:cs typeface="Times New Roman" panose="02020603050405020304" pitchFamily="18" charset="0"/>
              </a:rPr>
              <a:t>a+b</a:t>
            </a:r>
            <a:endParaRPr lang="ko-KR" altLang="en-US" sz="2000" i="1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왼쪽 중괄호 12"/>
          <p:cNvSpPr/>
          <p:nvPr/>
        </p:nvSpPr>
        <p:spPr bwMode="auto">
          <a:xfrm rot="16200000">
            <a:off x="3264358" y="1363502"/>
            <a:ext cx="340941" cy="2065373"/>
          </a:xfrm>
          <a:prstGeom prst="leftBrace">
            <a:avLst>
              <a:gd name="adj1" fmla="val 42140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550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AD1FF2-F2F5-43DF-BD96-3E488E773881}" type="slidenum">
              <a:rPr lang="en-US" altLang="ko-KR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857375" y="428625"/>
            <a:ext cx="7500938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피보나찌 수 구하기</a:t>
            </a:r>
            <a:r>
              <a:rPr lang="en-US" altLang="ko-KR" sz="3600" smtClean="0"/>
              <a:t>(</a:t>
            </a:r>
            <a:r>
              <a:rPr lang="ko-KR" altLang="en-US" sz="3600" smtClean="0"/>
              <a:t>재귀적 방법</a:t>
            </a:r>
            <a:r>
              <a:rPr lang="en-US" altLang="ko-KR" sz="3600" smtClean="0"/>
              <a:t>)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828800"/>
          </a:xfrm>
        </p:spPr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문제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ko-KR" altLang="en-US" sz="2000" smtClean="0">
                <a:latin typeface="Times New Roman" pitchFamily="18" charset="0"/>
              </a:rPr>
              <a:t>번째 피보나찌 수를 구하라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입력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양수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출력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ko-KR" altLang="en-US" sz="2000" smtClean="0">
                <a:latin typeface="Times New Roman" pitchFamily="18" charset="0"/>
              </a:rPr>
              <a:t>번째 피보나찌 수</a:t>
            </a: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알고리즘</a:t>
            </a:r>
            <a:r>
              <a:rPr lang="en-US" altLang="ko-KR" sz="2000" smtClean="0">
                <a:latin typeface="Times New Roman" pitchFamily="18" charset="0"/>
              </a:rPr>
              <a:t>: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2267744" y="3933056"/>
            <a:ext cx="4011613" cy="1570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fib(n-1) + fib(n-2);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5846" name="모서리가 둥근 직사각형 7"/>
          <p:cNvSpPr>
            <a:spLocks noChangeArrowheads="1"/>
          </p:cNvSpPr>
          <p:nvPr/>
        </p:nvSpPr>
        <p:spPr bwMode="auto">
          <a:xfrm>
            <a:off x="500063" y="71437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1.6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FE292-BC67-4602-81E4-2C1FF7B89CAF}" type="slidenum">
              <a:rPr lang="en-US" altLang="ko-KR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36867" name="직사각형 6"/>
          <p:cNvSpPr>
            <a:spLocks noChangeArrowheads="1"/>
          </p:cNvSpPr>
          <p:nvPr/>
        </p:nvSpPr>
        <p:spPr bwMode="auto">
          <a:xfrm>
            <a:off x="500063" y="5072063"/>
            <a:ext cx="23352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latin typeface="Courier New" pitchFamily="49" charset="0"/>
              </a:rPr>
              <a:t>fib(5)</a:t>
            </a:r>
            <a:r>
              <a:rPr lang="ko-KR" altLang="en-US" sz="2000"/>
              <a:t>의 재귀 트리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85813" y="1571625"/>
            <a:ext cx="7772400" cy="135731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2"/>
              </a:buBlip>
              <a:defRPr/>
            </a:pPr>
            <a:r>
              <a:rPr lang="ko-KR" altLang="en-US" sz="2000" kern="0" dirty="0" err="1">
                <a:latin typeface="+mn-lt"/>
                <a:ea typeface="+mn-ea"/>
              </a:rPr>
              <a:t>피보나찌</a:t>
            </a:r>
            <a:r>
              <a:rPr lang="ko-KR" altLang="en-US" sz="2000" kern="0" dirty="0">
                <a:latin typeface="+mn-lt"/>
                <a:ea typeface="+mn-ea"/>
              </a:rPr>
              <a:t> 수 구하기 재귀 알고리즘은 수행속도가 매우 느리다</a:t>
            </a:r>
            <a:r>
              <a:rPr lang="en-US" altLang="ko-KR" sz="2000" kern="0" dirty="0">
                <a:latin typeface="+mn-lt"/>
                <a:ea typeface="+mn-ea"/>
              </a:rPr>
              <a:t>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2000" kern="0" dirty="0">
                <a:latin typeface="+mn-lt"/>
                <a:ea typeface="+mn-ea"/>
              </a:rPr>
              <a:t>이유</a:t>
            </a:r>
            <a:r>
              <a:rPr lang="en-US" altLang="ko-KR" sz="2000" kern="0" dirty="0">
                <a:latin typeface="+mn-lt"/>
                <a:ea typeface="+mn-ea"/>
              </a:rPr>
              <a:t>: </a:t>
            </a:r>
            <a:r>
              <a:rPr lang="ko-KR" altLang="en-US" sz="2000" kern="0" dirty="0">
                <a:latin typeface="+mn-lt"/>
                <a:ea typeface="+mn-ea"/>
              </a:rPr>
              <a:t>같은 </a:t>
            </a:r>
            <a:r>
              <a:rPr lang="ko-KR" altLang="en-US" sz="2000" kern="0" dirty="0" err="1">
                <a:latin typeface="+mn-lt"/>
                <a:ea typeface="+mn-ea"/>
              </a:rPr>
              <a:t>피보나찌</a:t>
            </a:r>
            <a:r>
              <a:rPr lang="ko-KR" altLang="en-US" sz="2000" kern="0" dirty="0">
                <a:latin typeface="+mn-lt"/>
                <a:ea typeface="+mn-ea"/>
              </a:rPr>
              <a:t> 수를 중복 계산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  <a:defRPr/>
            </a:pPr>
            <a:r>
              <a:rPr lang="ko-KR" altLang="en-US" sz="2000" kern="0" dirty="0">
                <a:latin typeface="+mn-lt"/>
                <a:ea typeface="+mn-ea"/>
              </a:rPr>
              <a:t>예</a:t>
            </a:r>
            <a:r>
              <a:rPr lang="en-US" altLang="ko-KR" sz="2000" kern="0" dirty="0">
                <a:latin typeface="+mn-lt"/>
                <a:ea typeface="+mn-ea"/>
              </a:rPr>
              <a:t>: </a:t>
            </a:r>
            <a:r>
              <a:rPr lang="en-US" altLang="ko-KR" sz="1600" kern="0" dirty="0">
                <a:latin typeface="Courier New" pitchFamily="49" charset="0"/>
                <a:ea typeface="+mn-ea"/>
              </a:rPr>
              <a:t>fib(5)</a:t>
            </a:r>
            <a:r>
              <a:rPr lang="ko-KR" altLang="en-US" sz="2000" kern="0" dirty="0">
                <a:latin typeface="+mn-lt"/>
                <a:ea typeface="+mn-ea"/>
              </a:rPr>
              <a:t>계산에 </a:t>
            </a:r>
            <a:r>
              <a:rPr lang="en-US" altLang="ko-KR" sz="1600" kern="0" dirty="0">
                <a:latin typeface="Courier New" pitchFamily="49" charset="0"/>
                <a:ea typeface="+mn-ea"/>
              </a:rPr>
              <a:t>fib(2)</a:t>
            </a:r>
            <a:r>
              <a:rPr lang="en-US" altLang="ko-KR" sz="2000" kern="0" dirty="0">
                <a:latin typeface="+mn-lt"/>
                <a:ea typeface="+mn-ea"/>
              </a:rPr>
              <a:t> 3</a:t>
            </a:r>
            <a:r>
              <a:rPr lang="ko-KR" altLang="en-US" sz="2000" kern="0" dirty="0">
                <a:latin typeface="+mn-lt"/>
                <a:ea typeface="+mn-ea"/>
              </a:rPr>
              <a:t>번 중복계산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pic>
        <p:nvPicPr>
          <p:cNvPr id="36870" name="그림 7" descr="01-0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38" y="2928938"/>
            <a:ext cx="4214812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폭발 1 1"/>
          <p:cNvSpPr/>
          <p:nvPr/>
        </p:nvSpPr>
        <p:spPr bwMode="auto">
          <a:xfrm>
            <a:off x="4370029" y="4261618"/>
            <a:ext cx="144016" cy="288032"/>
          </a:xfrm>
          <a:prstGeom prst="irregularSeal1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폭발 1 7"/>
          <p:cNvSpPr/>
          <p:nvPr/>
        </p:nvSpPr>
        <p:spPr bwMode="auto">
          <a:xfrm>
            <a:off x="6876256" y="5159357"/>
            <a:ext cx="144016" cy="288032"/>
          </a:xfrm>
          <a:prstGeom prst="irregularSeal1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폭발 1 10"/>
          <p:cNvSpPr/>
          <p:nvPr/>
        </p:nvSpPr>
        <p:spPr bwMode="auto">
          <a:xfrm>
            <a:off x="5580112" y="4322862"/>
            <a:ext cx="144016" cy="288032"/>
          </a:xfrm>
          <a:prstGeom prst="irregularSeal1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580112" y="188944"/>
            <a:ext cx="2569934" cy="1015663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>
                <a:latin typeface="Courier New" pitchFamily="49" charset="0"/>
                <a:cs typeface="Courier New" pitchFamily="49" charset="0"/>
              </a:rPr>
              <a:t> fib(n-1) + fib(n-2);</a:t>
            </a:r>
          </a:p>
          <a:p>
            <a:r>
              <a:rPr lang="en-US" altLang="ko-KR" sz="10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pic>
        <p:nvPicPr>
          <p:cNvPr id="3" name="그림 7" descr="01-0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88640"/>
            <a:ext cx="4060007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71459"/>
              </p:ext>
            </p:extLst>
          </p:nvPr>
        </p:nvGraphicFramePr>
        <p:xfrm>
          <a:off x="899592" y="2132856"/>
          <a:ext cx="3528392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54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3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n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계산하는 항의 개수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64088" y="4941168"/>
            <a:ext cx="210826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 = 15 + 9 + 1</a:t>
            </a:r>
            <a:endPara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968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0900AE-AAD5-4F86-BE03-46B66E59FB93}" type="slidenum">
              <a:rPr lang="en-US" altLang="ko-KR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Courier New" pitchFamily="49" charset="0"/>
              </a:rPr>
              <a:t>fib(n)</a:t>
            </a:r>
            <a:r>
              <a:rPr lang="ko-KR" altLang="en-US" sz="3600" smtClean="0"/>
              <a:t>의 함수 호출 횟수 계산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746125" y="2022475"/>
            <a:ext cx="6479659" cy="357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fib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</a:t>
            </a:r>
            <a:r>
              <a:rPr lang="ko-KR" altLang="en-US" sz="2000" dirty="0"/>
              <a:t>을 계산하기 위하여 </a:t>
            </a:r>
            <a:r>
              <a:rPr lang="en-US" altLang="ko-KR" sz="2000" i="1" dirty="0"/>
              <a:t>fib</a:t>
            </a:r>
            <a:r>
              <a:rPr lang="en-US" altLang="ko-KR" sz="2000" dirty="0"/>
              <a:t> </a:t>
            </a:r>
            <a:r>
              <a:rPr lang="ko-KR" altLang="en-US" sz="2000" dirty="0"/>
              <a:t>함수를 호출하는 횟수</a:t>
            </a:r>
          </a:p>
          <a:p>
            <a:r>
              <a:rPr lang="ko-KR" altLang="en-US" sz="2000" dirty="0"/>
              <a:t>           즉</a:t>
            </a:r>
            <a:r>
              <a:rPr lang="en-US" altLang="ko-KR" sz="2000" dirty="0"/>
              <a:t>, </a:t>
            </a:r>
            <a:r>
              <a:rPr lang="ko-KR" altLang="en-US" sz="2000" dirty="0"/>
              <a:t>재귀 트리 상의 마디의 개수</a:t>
            </a:r>
          </a:p>
          <a:p>
            <a:pPr>
              <a:lnSpc>
                <a:spcPct val="30000"/>
              </a:lnSpc>
            </a:pPr>
            <a:endParaRPr lang="ko-KR" altLang="en-US" sz="2000" dirty="0"/>
          </a:p>
          <a:p>
            <a:r>
              <a:rPr lang="en-US" altLang="ko-KR" sz="2000" i="1" dirty="0"/>
              <a:t>T</a:t>
            </a:r>
            <a:r>
              <a:rPr lang="en-US" altLang="ko-KR" sz="2000" dirty="0"/>
              <a:t>(0) = 1</a:t>
            </a:r>
          </a:p>
          <a:p>
            <a:r>
              <a:rPr lang="en-US" altLang="ko-KR" sz="2000" i="1" dirty="0"/>
              <a:t>T</a:t>
            </a:r>
            <a:r>
              <a:rPr lang="en-US" altLang="ko-KR" sz="2000" dirty="0"/>
              <a:t>(1) = 1</a:t>
            </a:r>
          </a:p>
          <a:p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- 1)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- 2) +1   for 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Symbol" pitchFamily="18" charset="2"/>
              </a:rPr>
              <a:t> </a:t>
            </a:r>
            <a:r>
              <a:rPr lang="en-US" altLang="ko-KR" sz="2000" dirty="0" smtClean="0">
                <a:sym typeface="Symbol" pitchFamily="18" charset="2"/>
              </a:rPr>
              <a:t>2, </a:t>
            </a:r>
            <a:r>
              <a:rPr lang="en-US" altLang="ko-KR" sz="2000" i="1" dirty="0" smtClean="0">
                <a:sym typeface="Symbol" pitchFamily="18" charset="2"/>
              </a:rPr>
              <a:t>n</a:t>
            </a:r>
            <a:r>
              <a:rPr lang="ko-KR" altLang="en-US" sz="2000" dirty="0" smtClean="0">
                <a:sym typeface="Symbol" pitchFamily="18" charset="2"/>
              </a:rPr>
              <a:t>이 짝수 가정</a:t>
            </a:r>
            <a:endParaRPr lang="en-US" altLang="ko-KR" sz="2000" dirty="0">
              <a:sym typeface="Symbol" pitchFamily="18" charset="2"/>
            </a:endParaRPr>
          </a:p>
          <a:p>
            <a:r>
              <a:rPr lang="en-US" altLang="ko-KR" sz="2000" dirty="0">
                <a:sym typeface="Symbol" pitchFamily="18" charset="2"/>
              </a:rPr>
              <a:t>        &gt; 2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- 2)	 </a:t>
            </a:r>
            <a:r>
              <a:rPr lang="ko-KR" altLang="en-US" sz="2000" dirty="0">
                <a:sym typeface="Symbol" pitchFamily="18" charset="2"/>
              </a:rPr>
              <a:t>왜냐하면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- 1) &gt;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- 2)</a:t>
            </a:r>
          </a:p>
          <a:p>
            <a:r>
              <a:rPr lang="en-US" altLang="ko-KR" sz="2000" dirty="0">
                <a:sym typeface="Symbol" pitchFamily="18" charset="2"/>
              </a:rPr>
              <a:t>        &gt; 2</a:t>
            </a:r>
            <a:r>
              <a:rPr lang="en-US" altLang="ko-KR" sz="2000" baseline="30000" dirty="0">
                <a:sym typeface="Symbol" pitchFamily="18" charset="2"/>
              </a:rPr>
              <a:t>2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- 4</a:t>
            </a:r>
            <a:r>
              <a:rPr lang="en-US" altLang="ko-KR" sz="2000" dirty="0" smtClean="0">
                <a:sym typeface="Symbol" pitchFamily="18" charset="2"/>
              </a:rPr>
              <a:t>)             </a:t>
            </a:r>
            <a:r>
              <a:rPr lang="ko-KR" altLang="en-US" sz="2000" dirty="0" smtClean="0">
                <a:sym typeface="Symbol" pitchFamily="18" charset="2"/>
              </a:rPr>
              <a:t>왜냐하면 </a:t>
            </a:r>
            <a:r>
              <a:rPr lang="en-US" altLang="ko-KR" sz="2000" i="1" dirty="0" smtClean="0"/>
              <a:t>T</a:t>
            </a:r>
            <a:r>
              <a:rPr lang="en-US" altLang="ko-KR" sz="2000" dirty="0" smtClean="0">
                <a:sym typeface="Symbol" pitchFamily="18" charset="2"/>
              </a:rPr>
              <a:t>(</a:t>
            </a:r>
            <a:r>
              <a:rPr lang="en-US" altLang="ko-KR" sz="2000" i="1" dirty="0" smtClean="0"/>
              <a:t>n - </a:t>
            </a:r>
            <a:r>
              <a:rPr lang="en-US" altLang="ko-KR" sz="2000" dirty="0" smtClean="0"/>
              <a:t>2</a:t>
            </a:r>
            <a:r>
              <a:rPr lang="en-US" altLang="ko-KR" sz="2000" dirty="0" smtClean="0">
                <a:sym typeface="Symbol" pitchFamily="18" charset="2"/>
              </a:rPr>
              <a:t>) </a:t>
            </a:r>
            <a:r>
              <a:rPr lang="en-US" altLang="ko-KR" sz="2000" dirty="0">
                <a:sym typeface="Symbol" pitchFamily="18" charset="2"/>
              </a:rPr>
              <a:t>&gt; </a:t>
            </a:r>
            <a:r>
              <a:rPr lang="en-US" altLang="ko-KR" sz="2000" dirty="0" smtClean="0">
                <a:sym typeface="Symbol" pitchFamily="18" charset="2"/>
              </a:rPr>
              <a:t>2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 smtClean="0"/>
              <a:t>T</a:t>
            </a:r>
            <a:r>
              <a:rPr lang="en-US" altLang="ko-KR" sz="2000" dirty="0" smtClean="0">
                <a:sym typeface="Symbol" pitchFamily="18" charset="2"/>
              </a:rPr>
              <a:t>(</a:t>
            </a:r>
            <a:r>
              <a:rPr lang="en-US" altLang="ko-KR" sz="2000" i="1" dirty="0" smtClean="0"/>
              <a:t>n</a:t>
            </a:r>
            <a:r>
              <a:rPr lang="en-US" altLang="ko-KR" sz="2000" dirty="0" smtClean="0">
                <a:sym typeface="Symbol" pitchFamily="18" charset="2"/>
              </a:rPr>
              <a:t> </a:t>
            </a:r>
            <a:r>
              <a:rPr lang="en-US" altLang="ko-KR" sz="2000" dirty="0">
                <a:sym typeface="Symbol" pitchFamily="18" charset="2"/>
              </a:rPr>
              <a:t>- </a:t>
            </a:r>
            <a:r>
              <a:rPr lang="en-US" altLang="ko-KR" sz="2000" dirty="0" smtClean="0">
                <a:sym typeface="Symbol" pitchFamily="18" charset="2"/>
              </a:rPr>
              <a:t>4)</a:t>
            </a:r>
            <a:endParaRPr lang="en-US" altLang="ko-KR" sz="2000" dirty="0">
              <a:sym typeface="Symbol" pitchFamily="18" charset="2"/>
            </a:endParaRPr>
          </a:p>
          <a:p>
            <a:r>
              <a:rPr lang="en-US" altLang="ko-KR" sz="2000" dirty="0">
                <a:sym typeface="Symbol" pitchFamily="18" charset="2"/>
              </a:rPr>
              <a:t>        &gt; 2</a:t>
            </a:r>
            <a:r>
              <a:rPr lang="en-US" altLang="ko-KR" sz="2000" baseline="30000" dirty="0">
                <a:sym typeface="Symbol" pitchFamily="18" charset="2"/>
              </a:rPr>
              <a:t>3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/>
              <a:t>n</a:t>
            </a:r>
            <a:r>
              <a:rPr lang="en-US" altLang="ko-KR" sz="2000" dirty="0">
                <a:sym typeface="Symbol" pitchFamily="18" charset="2"/>
              </a:rPr>
              <a:t> - 6)</a:t>
            </a:r>
          </a:p>
          <a:p>
            <a:r>
              <a:rPr lang="en-US" altLang="ko-KR" sz="2000" dirty="0">
                <a:sym typeface="Symbol" pitchFamily="18" charset="2"/>
              </a:rPr>
              <a:t>              </a:t>
            </a:r>
          </a:p>
          <a:p>
            <a:r>
              <a:rPr lang="en-US" altLang="ko-KR" sz="2000" dirty="0">
                <a:sym typeface="Symbol" pitchFamily="18" charset="2"/>
              </a:rPr>
              <a:t>        &gt; 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</a:t>
            </a:r>
            <a:r>
              <a:rPr lang="en-US" altLang="ko-KR" sz="2000" dirty="0">
                <a:sym typeface="Symbol" pitchFamily="18" charset="2"/>
              </a:rPr>
              <a:t> 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(0)</a:t>
            </a:r>
          </a:p>
          <a:p>
            <a:r>
              <a:rPr lang="en-US" altLang="ko-KR" sz="2000" dirty="0">
                <a:sym typeface="Symbol" pitchFamily="18" charset="2"/>
              </a:rPr>
              <a:t>        = 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</a:t>
            </a:r>
          </a:p>
        </p:txBody>
      </p:sp>
      <p:cxnSp>
        <p:nvCxnSpPr>
          <p:cNvPr id="3" name="직선 화살표 연결선 2"/>
          <p:cNvCxnSpPr/>
          <p:nvPr/>
        </p:nvCxnSpPr>
        <p:spPr bwMode="auto">
          <a:xfrm flipH="1">
            <a:off x="3707904" y="3140968"/>
            <a:ext cx="216024" cy="288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3815916" y="2875352"/>
            <a:ext cx="1217000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 </a:t>
            </a:r>
            <a:r>
              <a:rPr lang="ko-KR" altLang="en-US" sz="12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자신 포함</a:t>
            </a:r>
            <a:endParaRPr lang="ko-KR" altLang="en-US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1247" y="5949280"/>
            <a:ext cx="4738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i="1" dirty="0"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+mn-ea"/>
                <a:ea typeface="+mn-ea"/>
              </a:rPr>
              <a:t>이 홀수일 때도 유사하게 증명 가능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334661" y="72351"/>
            <a:ext cx="2646878" cy="8617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fib(n-1) + fib(n-2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수학적 귀납법</a:t>
            </a:r>
            <a:br>
              <a:rPr lang="ko-KR" altLang="en-US" sz="3600" smtClean="0"/>
            </a:br>
            <a:r>
              <a:rPr lang="en-US" altLang="ko-KR" sz="3600" smtClean="0"/>
              <a:t>(mathematical induction)</a:t>
            </a: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179388" y="2268538"/>
            <a:ext cx="8569325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/>
            <a:endParaRPr lang="ko-KR" altLang="en-US" sz="2000" dirty="0"/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귀납출발점 </a:t>
            </a:r>
            <a:r>
              <a:rPr lang="en-US" altLang="ko-KR" sz="2000" dirty="0"/>
              <a:t>(basis, base case): </a:t>
            </a:r>
            <a:r>
              <a:rPr lang="en-US" altLang="ko-KR" sz="2000" i="1" dirty="0"/>
              <a:t>n</a:t>
            </a:r>
            <a:r>
              <a:rPr lang="en-US" altLang="ko-KR" sz="2000" dirty="0"/>
              <a:t> = </a:t>
            </a:r>
            <a:r>
              <a:rPr lang="en-US" altLang="ko-KR" sz="2000" dirty="0" smtClean="0"/>
              <a:t>0(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1) </a:t>
            </a:r>
            <a:r>
              <a:rPr lang="ko-KR" altLang="en-US" sz="2000" dirty="0"/>
              <a:t>일 때 주장이 사실임을 보임</a:t>
            </a:r>
            <a:r>
              <a:rPr lang="en-US" altLang="ko-KR" sz="2000" dirty="0"/>
              <a:t>. </a:t>
            </a:r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귀납가정 </a:t>
            </a:r>
            <a:r>
              <a:rPr lang="en-US" altLang="ko-KR" sz="2000" dirty="0"/>
              <a:t>(induction(inductive) hypothesis): </a:t>
            </a:r>
            <a:r>
              <a:rPr lang="ko-KR" altLang="en-US" sz="2000" dirty="0"/>
              <a:t>어떤 </a:t>
            </a:r>
            <a:r>
              <a:rPr lang="en-US" altLang="ko-KR" sz="2000" i="1" dirty="0"/>
              <a:t>n</a:t>
            </a:r>
            <a:r>
              <a:rPr lang="ko-KR" altLang="en-US" sz="2000" dirty="0"/>
              <a:t>에 대해서 주장이 사실임을 가정</a:t>
            </a:r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귀납절차</a:t>
            </a:r>
            <a:r>
              <a:rPr lang="en-US" altLang="ko-KR" sz="2000" dirty="0"/>
              <a:t>(inductive step): </a:t>
            </a:r>
            <a:r>
              <a:rPr lang="en-US" altLang="ko-KR" sz="2000" i="1" dirty="0"/>
              <a:t>n+</a:t>
            </a:r>
            <a:r>
              <a:rPr lang="en-US" altLang="ko-KR" sz="2000" dirty="0"/>
              <a:t>1</a:t>
            </a:r>
            <a:r>
              <a:rPr lang="ko-KR" altLang="en-US" sz="2000" dirty="0"/>
              <a:t>에 대해서 주장이 사실임을 보임</a:t>
            </a:r>
          </a:p>
          <a:p>
            <a:pPr marL="457200" indent="-457200">
              <a:buFontTx/>
              <a:buAutoNum type="arabicPeriod"/>
            </a:pPr>
            <a:endParaRPr lang="ko-KR" altLang="en-US" sz="2000" dirty="0"/>
          </a:p>
          <a:p>
            <a:pPr marL="457200" indent="-457200">
              <a:buFontTx/>
              <a:buAutoNum type="arabicPeriod"/>
            </a:pPr>
            <a:endParaRPr lang="en-US" altLang="ko-KR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6014B-BCAE-4555-A3D6-A8AE4D5DE952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87337" y="1316947"/>
            <a:ext cx="856932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457200" indent="-457200"/>
            <a:endParaRPr lang="ko-KR" altLang="en-US" sz="2000" dirty="0"/>
          </a:p>
          <a:p>
            <a:pPr marL="457200" indent="-457200">
              <a:buFontTx/>
              <a:buAutoNum type="arabicPeriod"/>
            </a:pPr>
            <a:r>
              <a:rPr lang="ko-KR" altLang="en-US" sz="2000" dirty="0"/>
              <a:t>귀납출발점 </a:t>
            </a:r>
            <a:r>
              <a:rPr lang="en-US" altLang="ko-KR" sz="2000" dirty="0"/>
              <a:t>(basis, base case</a:t>
            </a:r>
            <a:r>
              <a:rPr lang="en-US" altLang="ko-KR" sz="2000" dirty="0" smtClean="0"/>
              <a:t>):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en-US" altLang="ko-KR" sz="2000" i="1" dirty="0"/>
              <a:t>n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= </a:t>
            </a:r>
            <a:r>
              <a:rPr lang="en-US" altLang="ko-KR" sz="2000" dirty="0" smtClean="0"/>
              <a:t>1 </a:t>
            </a:r>
            <a:r>
              <a:rPr lang="ko-KR" altLang="en-US" sz="2000" dirty="0" smtClean="0"/>
              <a:t>일 때 </a:t>
            </a:r>
            <a:endParaRPr lang="en-US" altLang="ko-KR" sz="2000" dirty="0" smtClean="0"/>
          </a:p>
          <a:p>
            <a:r>
              <a:rPr lang="en-US" altLang="ko-KR" sz="2000" dirty="0" smtClean="0"/>
              <a:t>  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2.  </a:t>
            </a:r>
            <a:r>
              <a:rPr lang="ko-KR" altLang="en-US" sz="2000" dirty="0" smtClean="0"/>
              <a:t>귀납가정 </a:t>
            </a:r>
            <a:r>
              <a:rPr lang="en-US" altLang="ko-KR" sz="2000" dirty="0"/>
              <a:t>(induction(inductive) hypothesis): </a:t>
            </a:r>
            <a:endParaRPr lang="en-US" altLang="ko-KR" sz="2000" dirty="0" smtClean="0"/>
          </a:p>
          <a:p>
            <a:pPr marL="457200" indent="-457200">
              <a:buFontTx/>
              <a:buAutoNum type="arabicPeriod"/>
            </a:pPr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3.</a:t>
            </a:r>
            <a:r>
              <a:rPr lang="ko-KR" altLang="en-US" sz="2000" dirty="0" smtClean="0"/>
              <a:t>귀납절차</a:t>
            </a:r>
            <a:r>
              <a:rPr lang="en-US" altLang="ko-KR" sz="2000" dirty="0"/>
              <a:t>(inductive step</a:t>
            </a:r>
            <a:r>
              <a:rPr lang="en-US" altLang="ko-KR" sz="2000" dirty="0" smtClean="0"/>
              <a:t>):</a:t>
            </a:r>
            <a:endParaRPr lang="ko-KR" altLang="en-US" sz="2000" dirty="0"/>
          </a:p>
          <a:p>
            <a:pPr marL="457200" indent="-457200">
              <a:buFontTx/>
              <a:buAutoNum type="arabicPeriod"/>
            </a:pPr>
            <a:endParaRPr lang="en-US" altLang="ko-KR" sz="2000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369932"/>
              </p:ext>
            </p:extLst>
          </p:nvPr>
        </p:nvGraphicFramePr>
        <p:xfrm>
          <a:off x="2483769" y="364786"/>
          <a:ext cx="1872208" cy="68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4" name="수식" r:id="rId3" imgW="1180800" imgH="431640" progId="Equation.3">
                  <p:embed/>
                </p:oleObj>
              </mc:Choice>
              <mc:Fallback>
                <p:oleObj name="수식" r:id="rId3" imgW="11808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3769" y="364786"/>
                        <a:ext cx="1872208" cy="68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1999" y="549861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수학적 귀납법 증명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713290"/>
              </p:ext>
            </p:extLst>
          </p:nvPr>
        </p:nvGraphicFramePr>
        <p:xfrm>
          <a:off x="2613113" y="2153704"/>
          <a:ext cx="1238808" cy="619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5" name="수식" r:id="rId5" imgW="787320" imgH="393480" progId="Equation.3">
                  <p:embed/>
                </p:oleObj>
              </mc:Choice>
              <mc:Fallback>
                <p:oleObj name="수식" r:id="rId5" imgW="7873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3113" y="2153704"/>
                        <a:ext cx="1238808" cy="619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40746" y="2318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성립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692814"/>
              </p:ext>
            </p:extLst>
          </p:nvPr>
        </p:nvGraphicFramePr>
        <p:xfrm>
          <a:off x="4521200" y="3384550"/>
          <a:ext cx="196850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6" name="수식" r:id="rId7" imgW="1193760" imgH="431640" progId="Equation.3">
                  <p:embed/>
                </p:oleObj>
              </mc:Choice>
              <mc:Fallback>
                <p:oleObj name="수식" r:id="rId7" imgW="119376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1200" y="3384550"/>
                        <a:ext cx="1968500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17264" y="35198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가정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29173"/>
              </p:ext>
            </p:extLst>
          </p:nvPr>
        </p:nvGraphicFramePr>
        <p:xfrm>
          <a:off x="3802063" y="4259263"/>
          <a:ext cx="3052762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7" name="수식" r:id="rId9" imgW="1968480" imgH="1244520" progId="Equation.3">
                  <p:embed/>
                </p:oleObj>
              </mc:Choice>
              <mc:Fallback>
                <p:oleObj name="수식" r:id="rId9" imgW="1968480" imgH="12445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02063" y="4259263"/>
                        <a:ext cx="3052762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0726" y="6219889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* 1,2,3 </a:t>
            </a:r>
            <a:r>
              <a:rPr lang="ko-KR" altLang="en-US" sz="2000" dirty="0" smtClean="0"/>
              <a:t>에 의해 모든 자연수 </a:t>
            </a:r>
            <a:r>
              <a:rPr lang="en-US" altLang="ko-KR" sz="2000" i="1" dirty="0" smtClean="0"/>
              <a:t>n</a:t>
            </a:r>
            <a:r>
              <a:rPr lang="ko-KR" altLang="en-US" sz="2000" dirty="0" smtClean="0"/>
              <a:t>에 대해 </a:t>
            </a:r>
            <a:endParaRPr lang="ko-KR" altLang="en-US" sz="2000" dirty="0"/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969772"/>
              </p:ext>
            </p:extLst>
          </p:nvPr>
        </p:nvGraphicFramePr>
        <p:xfrm>
          <a:off x="4694500" y="6129504"/>
          <a:ext cx="1575792" cy="57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8" name="수식" r:id="rId11" imgW="1180800" imgH="431640" progId="Equation.3">
                  <p:embed/>
                </p:oleObj>
              </mc:Choice>
              <mc:Fallback>
                <p:oleObj name="수식" r:id="rId11" imgW="11808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94500" y="6129504"/>
                        <a:ext cx="1575792" cy="576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305490" y="618948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성립</a:t>
            </a:r>
            <a:endParaRPr lang="ko-KR" altLang="en-US"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522865"/>
              </p:ext>
            </p:extLst>
          </p:nvPr>
        </p:nvGraphicFramePr>
        <p:xfrm>
          <a:off x="1060433" y="3469895"/>
          <a:ext cx="585787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9" name="수식" r:id="rId13" imgW="355320" imgH="177480" progId="Equation.3">
                  <p:embed/>
                </p:oleObj>
              </mc:Choice>
              <mc:Fallback>
                <p:oleObj name="수식" r:id="rId13" imgW="35532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0433" y="3469895"/>
                        <a:ext cx="585787" cy="293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48452" y="3451175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인 모든 자연수 </a:t>
            </a:r>
            <a:r>
              <a:rPr lang="en-US" altLang="ko-KR" sz="2000" i="1" dirty="0" smtClean="0"/>
              <a:t>k</a:t>
            </a:r>
            <a:r>
              <a:rPr lang="ko-KR" altLang="en-US" sz="2000" dirty="0" smtClean="0"/>
              <a:t>에 대해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338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49" name="TextBox 48"/>
          <p:cNvSpPr txBox="1"/>
          <p:nvPr/>
        </p:nvSpPr>
        <p:spPr>
          <a:xfrm>
            <a:off x="611560" y="803870"/>
            <a:ext cx="7487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Q4. </a:t>
            </a:r>
            <a:r>
              <a:rPr lang="ko-KR" altLang="en-US" sz="1800" dirty="0"/>
              <a:t>선분교차문제</a:t>
            </a:r>
            <a:endParaRPr lang="en-US" altLang="ko-KR" sz="1800" dirty="0"/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컴퓨터 그래픽에서 평면 또는 </a:t>
            </a:r>
            <a:r>
              <a:rPr lang="en-US" altLang="ko-KR" sz="1800" dirty="0"/>
              <a:t>3</a:t>
            </a:r>
            <a:r>
              <a:rPr lang="ko-KR" altLang="en-US" sz="1800" dirty="0"/>
              <a:t>차원 공간상의 두 선분이 교차하는지 확인하는 방법은</a:t>
            </a:r>
            <a:r>
              <a:rPr lang="en-US" altLang="ko-KR" sz="1800" dirty="0"/>
              <a:t>?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평면과 선분이 어느 지점에서 교차하는지 확인하는 방법은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2320679" y="3862496"/>
            <a:ext cx="754484" cy="3780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직선 연결선 52"/>
          <p:cNvCxnSpPr/>
          <p:nvPr/>
        </p:nvCxnSpPr>
        <p:spPr bwMode="auto">
          <a:xfrm flipH="1">
            <a:off x="3318190" y="3754484"/>
            <a:ext cx="136616" cy="4860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 flipV="1">
            <a:off x="2320679" y="3862496"/>
            <a:ext cx="538460" cy="1890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/>
          <p:cNvCxnSpPr/>
          <p:nvPr/>
        </p:nvCxnSpPr>
        <p:spPr bwMode="auto">
          <a:xfrm flipH="1" flipV="1">
            <a:off x="2697922" y="4240538"/>
            <a:ext cx="161218" cy="270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연결선 58"/>
          <p:cNvCxnSpPr/>
          <p:nvPr/>
        </p:nvCxnSpPr>
        <p:spPr bwMode="auto">
          <a:xfrm flipH="1">
            <a:off x="3210178" y="4051517"/>
            <a:ext cx="567063" cy="4590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직사각형 59"/>
          <p:cNvSpPr/>
          <p:nvPr/>
        </p:nvSpPr>
        <p:spPr bwMode="auto">
          <a:xfrm>
            <a:off x="1834625" y="3600968"/>
            <a:ext cx="2401667" cy="11256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5295699" y="5471830"/>
            <a:ext cx="3288080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mtClean="0">
                <a:latin typeface="Arial" panose="020B0604020202020204" pitchFamily="34" charset="0"/>
                <a:ea typeface="맑은 고딕" panose="020B0503020000020004" pitchFamily="50" charset="-127"/>
              </a:rPr>
              <a:t>벽과 사람의 출동 장면 표현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3" t="1935" r="32579" b="35269"/>
          <a:stretch/>
        </p:blipFill>
        <p:spPr>
          <a:xfrm>
            <a:off x="7092901" y="3074510"/>
            <a:ext cx="1056337" cy="2098302"/>
          </a:xfrm>
          <a:prstGeom prst="rect">
            <a:avLst/>
          </a:prstGeom>
        </p:spPr>
      </p:pic>
      <p:pic>
        <p:nvPicPr>
          <p:cNvPr id="15" name="Picture 2" descr="Red Brick W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8328">
            <a:off x="5008236" y="3414241"/>
            <a:ext cx="2478889" cy="16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301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계산한 호출 횟수의 검증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609600" y="1676400"/>
            <a:ext cx="7202488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2000" b="1" dirty="0"/>
              <a:t>정리</a:t>
            </a:r>
            <a:r>
              <a:rPr lang="en-US" altLang="ko-KR" sz="2000" dirty="0"/>
              <a:t>: </a:t>
            </a:r>
            <a:r>
              <a:rPr lang="ko-KR" altLang="en-US" sz="2000" dirty="0"/>
              <a:t>재귀적 알고리즘으로 구성한 재귀 </a:t>
            </a:r>
            <a:r>
              <a:rPr lang="ko-KR" altLang="en-US" sz="2000" dirty="0" err="1"/>
              <a:t>트리의</a:t>
            </a:r>
            <a:r>
              <a:rPr lang="ko-KR" altLang="en-US" sz="2000" dirty="0"/>
              <a:t> 마디의 수를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</a:t>
            </a:r>
            <a:r>
              <a:rPr lang="ko-KR" altLang="en-US" sz="2000" dirty="0"/>
              <a:t>이라고 하면</a:t>
            </a:r>
            <a:r>
              <a:rPr lang="en-US" altLang="ko-KR" sz="2000" dirty="0"/>
              <a:t>, </a:t>
            </a:r>
            <a:r>
              <a:rPr lang="en-US" altLang="ko-KR" sz="2000" i="1" dirty="0"/>
              <a:t>n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Symbol" pitchFamily="18" charset="2"/>
              </a:rPr>
              <a:t> 2</a:t>
            </a:r>
            <a:r>
              <a:rPr lang="ko-KR" altLang="en-US" sz="2000" dirty="0">
                <a:sym typeface="Symbol" pitchFamily="18" charset="2"/>
              </a:rPr>
              <a:t>인 모든 </a:t>
            </a:r>
            <a:r>
              <a:rPr lang="en-US" altLang="ko-KR" sz="2000" i="1" dirty="0">
                <a:sym typeface="Symbol" pitchFamily="18" charset="2"/>
              </a:rPr>
              <a:t>n</a:t>
            </a:r>
            <a:r>
              <a:rPr lang="ko-KR" altLang="en-US" sz="2000" dirty="0">
                <a:sym typeface="Symbol" pitchFamily="18" charset="2"/>
              </a:rPr>
              <a:t>에 대하여 </a:t>
            </a:r>
            <a:r>
              <a:rPr lang="en-US" altLang="ko-KR" sz="2000" i="1" dirty="0">
                <a:sym typeface="Symbol" pitchFamily="18" charset="2"/>
              </a:rPr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>
                <a:sym typeface="Symbol" pitchFamily="18" charset="2"/>
              </a:rPr>
              <a:t>n</a:t>
            </a:r>
            <a:r>
              <a:rPr lang="en-US" altLang="ko-KR" sz="2000" dirty="0">
                <a:sym typeface="Symbol" pitchFamily="18" charset="2"/>
              </a:rPr>
              <a:t>) &gt; 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 </a:t>
            </a:r>
            <a:r>
              <a:rPr lang="ko-KR" altLang="en-US" sz="2000" dirty="0">
                <a:sym typeface="Symbol" pitchFamily="18" charset="2"/>
              </a:rPr>
              <a:t>이다</a:t>
            </a:r>
            <a:r>
              <a:rPr lang="en-US" altLang="ko-KR" sz="2000" dirty="0">
                <a:sym typeface="Symbol" pitchFamily="18" charset="2"/>
              </a:rPr>
              <a:t>.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609600" y="2895600"/>
            <a:ext cx="83058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sz="2000" b="1" dirty="0"/>
              <a:t>증명</a:t>
            </a:r>
            <a:r>
              <a:rPr lang="en-US" altLang="ko-KR" sz="2000" dirty="0"/>
              <a:t>: (</a:t>
            </a:r>
            <a:r>
              <a:rPr lang="en-US" altLang="ko-KR" sz="2000" i="1" dirty="0"/>
              <a:t>n</a:t>
            </a:r>
            <a:r>
              <a:rPr lang="ko-KR" altLang="en-US" sz="2000" dirty="0"/>
              <a:t>에 대한 수학적 귀납법으로 증명</a:t>
            </a:r>
            <a:r>
              <a:rPr lang="en-US" altLang="ko-KR" sz="2000" dirty="0"/>
              <a:t>)</a:t>
            </a:r>
          </a:p>
          <a:p>
            <a:r>
              <a:rPr lang="ko-KR" altLang="en-US" sz="2000" b="1" dirty="0"/>
              <a:t>귀납출발점</a:t>
            </a:r>
            <a:r>
              <a:rPr lang="en-US" altLang="ko-KR" sz="2000" dirty="0"/>
              <a:t>:	</a:t>
            </a:r>
            <a:r>
              <a:rPr lang="en-US" altLang="ko-KR" sz="2000" i="1" dirty="0"/>
              <a:t>T</a:t>
            </a:r>
            <a:r>
              <a:rPr lang="en-US" altLang="ko-KR" sz="2000" dirty="0"/>
              <a:t>(2)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(1)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(0) + 1 = 3 &gt; 2 =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2/2</a:t>
            </a:r>
          </a:p>
          <a:p>
            <a:r>
              <a:rPr lang="en-US" altLang="ko-KR" sz="2000" dirty="0"/>
              <a:t>		</a:t>
            </a:r>
            <a:r>
              <a:rPr lang="en-US" altLang="ko-KR" sz="2000" i="1" dirty="0"/>
              <a:t>T</a:t>
            </a:r>
            <a:r>
              <a:rPr lang="en-US" altLang="ko-KR" sz="2000" dirty="0"/>
              <a:t>(3)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(2)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(1) + 1 = 5 &gt; 2.83 </a:t>
            </a:r>
            <a:r>
              <a:rPr lang="en-US" altLang="ko-KR" sz="2000" dirty="0">
                <a:sym typeface="Symbol" pitchFamily="18" charset="2"/>
              </a:rPr>
              <a:t>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3/2</a:t>
            </a:r>
          </a:p>
          <a:p>
            <a:r>
              <a:rPr lang="ko-KR" altLang="en-US" sz="2000" b="1" dirty="0"/>
              <a:t>귀납가정</a:t>
            </a:r>
            <a:r>
              <a:rPr lang="en-US" altLang="ko-KR" sz="2000" dirty="0"/>
              <a:t>: 2 </a:t>
            </a:r>
            <a:r>
              <a:rPr lang="en-US" altLang="ko-KR" sz="2000" dirty="0">
                <a:sym typeface="Symbol" pitchFamily="18" charset="2"/>
              </a:rPr>
              <a:t> </a:t>
            </a:r>
            <a:r>
              <a:rPr lang="en-US" altLang="ko-KR" sz="2000" i="1" dirty="0">
                <a:sym typeface="Symbol" pitchFamily="18" charset="2"/>
              </a:rPr>
              <a:t>m</a:t>
            </a:r>
            <a:r>
              <a:rPr lang="en-US" altLang="ko-KR" sz="2000" dirty="0">
                <a:sym typeface="Symbol" pitchFamily="18" charset="2"/>
              </a:rPr>
              <a:t> &lt; </a:t>
            </a:r>
            <a:r>
              <a:rPr lang="en-US" altLang="ko-KR" sz="2000" i="1" dirty="0">
                <a:sym typeface="Symbol" pitchFamily="18" charset="2"/>
              </a:rPr>
              <a:t>n</a:t>
            </a:r>
            <a:r>
              <a:rPr lang="ko-KR" altLang="en-US" sz="2000" dirty="0">
                <a:sym typeface="Symbol" pitchFamily="18" charset="2"/>
              </a:rPr>
              <a:t>인 모든 </a:t>
            </a:r>
            <a:r>
              <a:rPr lang="en-US" altLang="ko-KR" sz="2000" i="1" dirty="0">
                <a:sym typeface="Symbol" pitchFamily="18" charset="2"/>
              </a:rPr>
              <a:t>m</a:t>
            </a:r>
            <a:r>
              <a:rPr lang="en-US" altLang="ko-KR" sz="2000" dirty="0">
                <a:sym typeface="Symbol" pitchFamily="18" charset="2"/>
              </a:rPr>
              <a:t> </a:t>
            </a:r>
            <a:r>
              <a:rPr lang="ko-KR" altLang="en-US" sz="2000" dirty="0">
                <a:sym typeface="Symbol" pitchFamily="18" charset="2"/>
              </a:rPr>
              <a:t>에 대해서 </a:t>
            </a:r>
            <a:r>
              <a:rPr lang="en-US" altLang="ko-KR" sz="2000" i="1" dirty="0"/>
              <a:t>T</a:t>
            </a:r>
            <a:r>
              <a:rPr lang="en-US" altLang="ko-KR" sz="2000" dirty="0">
                <a:sym typeface="Symbol" pitchFamily="18" charset="2"/>
              </a:rPr>
              <a:t>(</a:t>
            </a:r>
            <a:r>
              <a:rPr lang="en-US" altLang="ko-KR" sz="2000" i="1" dirty="0">
                <a:sym typeface="Symbol" pitchFamily="18" charset="2"/>
              </a:rPr>
              <a:t>m</a:t>
            </a:r>
            <a:r>
              <a:rPr lang="en-US" altLang="ko-KR" sz="2000" dirty="0">
                <a:sym typeface="Symbol" pitchFamily="18" charset="2"/>
              </a:rPr>
              <a:t>) &gt; 2</a:t>
            </a:r>
            <a:r>
              <a:rPr lang="en-US" altLang="ko-KR" sz="2000" i="1" baseline="30000" dirty="0">
                <a:sym typeface="Symbol" pitchFamily="18" charset="2"/>
              </a:rPr>
              <a:t>m</a:t>
            </a:r>
            <a:r>
              <a:rPr lang="en-US" altLang="ko-KR" sz="2000" baseline="30000" dirty="0">
                <a:sym typeface="Symbol" pitchFamily="18" charset="2"/>
              </a:rPr>
              <a:t>/2 </a:t>
            </a:r>
            <a:r>
              <a:rPr lang="ko-KR" altLang="en-US" sz="2000" dirty="0">
                <a:sym typeface="Symbol" pitchFamily="18" charset="2"/>
              </a:rPr>
              <a:t>이라 가정</a:t>
            </a:r>
            <a:endParaRPr lang="ko-KR" altLang="en-US" sz="2000" dirty="0"/>
          </a:p>
          <a:p>
            <a:r>
              <a:rPr lang="ko-KR" altLang="en-US" sz="2000" b="1" dirty="0"/>
              <a:t>귀납절차</a:t>
            </a:r>
            <a:r>
              <a:rPr lang="en-US" altLang="ko-KR" sz="2000" dirty="0"/>
              <a:t>: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&gt;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/2</a:t>
            </a:r>
            <a:r>
              <a:rPr lang="ko-KR" altLang="en-US" sz="2000" dirty="0"/>
              <a:t>임을 보이면 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	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- 1) +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 - 2) + 1</a:t>
            </a:r>
          </a:p>
          <a:p>
            <a:r>
              <a:rPr lang="en-US" altLang="ko-KR" sz="2000" dirty="0"/>
              <a:t>	        &gt;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 </a:t>
            </a:r>
            <a:r>
              <a:rPr lang="en-US" altLang="ko-KR" sz="2000" baseline="30000" dirty="0">
                <a:sym typeface="Symbol" pitchFamily="18" charset="2"/>
              </a:rPr>
              <a:t>- 1)/2</a:t>
            </a:r>
            <a:r>
              <a:rPr lang="en-US" altLang="ko-KR" sz="2000" dirty="0"/>
              <a:t> +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- 2)/2</a:t>
            </a:r>
            <a:r>
              <a:rPr lang="en-US" altLang="ko-KR" sz="2000" dirty="0"/>
              <a:t> + 1		[</a:t>
            </a:r>
            <a:r>
              <a:rPr lang="ko-KR" altLang="en-US" sz="2000" dirty="0"/>
              <a:t>귀납가정에 의하여</a:t>
            </a:r>
            <a:r>
              <a:rPr lang="en-US" altLang="ko-KR" sz="2000" dirty="0"/>
              <a:t>]</a:t>
            </a:r>
          </a:p>
          <a:p>
            <a:r>
              <a:rPr lang="en-US" altLang="ko-KR" sz="2000" dirty="0"/>
              <a:t>	        &gt;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- 2)/2</a:t>
            </a:r>
            <a:r>
              <a:rPr lang="en-US" altLang="ko-KR" sz="2000" dirty="0"/>
              <a:t> + </a:t>
            </a:r>
            <a:r>
              <a:rPr lang="en-US" altLang="ko-KR" sz="2000" dirty="0">
                <a:sym typeface="Symbol" pitchFamily="18" charset="2"/>
              </a:rPr>
              <a:t>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- 2)/2</a:t>
            </a:r>
            <a:endParaRPr lang="en-US" altLang="ko-KR" sz="2000" dirty="0"/>
          </a:p>
          <a:p>
            <a:r>
              <a:rPr lang="en-US" altLang="ko-KR" sz="2000" dirty="0"/>
              <a:t>	        = 2 </a:t>
            </a:r>
            <a:r>
              <a:rPr lang="en-US" altLang="ko-KR" sz="2000" dirty="0">
                <a:sym typeface="Symbol" pitchFamily="18" charset="2"/>
              </a:rPr>
              <a:t> 2</a:t>
            </a:r>
            <a:r>
              <a:rPr lang="en-US" altLang="ko-KR" sz="2000" baseline="30000" dirty="0">
                <a:sym typeface="Symbol" pitchFamily="18" charset="2"/>
              </a:rPr>
              <a:t>(</a:t>
            </a:r>
            <a:r>
              <a:rPr lang="en-US" altLang="ko-KR" sz="2000" i="1" baseline="30000" dirty="0">
                <a:sym typeface="Symbol" pitchFamily="18" charset="2"/>
              </a:rPr>
              <a:t>n</a:t>
            </a:r>
            <a:r>
              <a:rPr lang="en-US" altLang="ko-KR" sz="2000" baseline="30000" dirty="0">
                <a:sym typeface="Symbol" pitchFamily="18" charset="2"/>
              </a:rPr>
              <a:t> </a:t>
            </a:r>
            <a:r>
              <a:rPr lang="en-US" altLang="ko-KR" sz="2000" baseline="30000" dirty="0" smtClean="0">
                <a:sym typeface="Symbol" pitchFamily="18" charset="2"/>
              </a:rPr>
              <a:t>/2</a:t>
            </a:r>
            <a:r>
              <a:rPr lang="en-US" altLang="ko-KR" sz="2000" baseline="30000" dirty="0">
                <a:sym typeface="Symbol" pitchFamily="18" charset="2"/>
              </a:rPr>
              <a:t>)-1</a:t>
            </a:r>
            <a:endParaRPr lang="en-US" altLang="ko-KR" sz="2000" dirty="0">
              <a:sym typeface="Symbol" pitchFamily="18" charset="2"/>
            </a:endParaRPr>
          </a:p>
          <a:p>
            <a:r>
              <a:rPr lang="en-US" altLang="ko-KR" sz="2000" dirty="0">
                <a:sym typeface="Symbol" pitchFamily="18" charset="2"/>
              </a:rPr>
              <a:t>	        = </a:t>
            </a:r>
            <a:r>
              <a:rPr lang="en-US" altLang="ko-KR" sz="2000" dirty="0" smtClean="0">
                <a:sym typeface="Symbol" pitchFamily="18" charset="2"/>
              </a:rPr>
              <a:t>2</a:t>
            </a:r>
            <a:r>
              <a:rPr lang="en-US" altLang="ko-KR" sz="2000" i="1" baseline="30000" dirty="0" smtClean="0">
                <a:sym typeface="Symbol" pitchFamily="18" charset="2"/>
              </a:rPr>
              <a:t>n</a:t>
            </a:r>
            <a:r>
              <a:rPr lang="en-US" altLang="ko-KR" sz="2000" baseline="30000" dirty="0" smtClean="0">
                <a:sym typeface="Symbol" pitchFamily="18" charset="2"/>
              </a:rPr>
              <a:t>/2</a:t>
            </a:r>
            <a:endParaRPr lang="en-US" altLang="ko-KR" sz="2000" baseline="30000" dirty="0">
              <a:sym typeface="Symbol" pitchFamily="18" charset="2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4B3E67-B7CE-496E-A00B-BE0D021F6D85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334661" y="72351"/>
            <a:ext cx="2646878" cy="8617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 (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(n &lt;= 1)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fib(n-1) + fib(n-2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609600"/>
            <a:ext cx="7126287" cy="1143000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피보나찌 수 구하기 알고리즘</a:t>
            </a:r>
            <a:br>
              <a:rPr lang="ko-KR" altLang="en-US" sz="3600" smtClean="0"/>
            </a:br>
            <a:r>
              <a:rPr lang="en-US" altLang="ko-KR" sz="3600" smtClean="0"/>
              <a:t>(</a:t>
            </a:r>
            <a:r>
              <a:rPr lang="ko-KR" altLang="en-US" sz="3600" smtClean="0"/>
              <a:t>반복적 방법</a:t>
            </a:r>
            <a:r>
              <a:rPr lang="en-US" altLang="ko-KR" sz="3600" smtClean="0"/>
              <a:t>)</a:t>
            </a: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1828800" y="2054225"/>
            <a:ext cx="4759325" cy="2874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fib2 (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i;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f[0..n];</a:t>
            </a:r>
          </a:p>
          <a:p>
            <a:pPr>
              <a:lnSpc>
                <a:spcPct val="30000"/>
              </a:lnSpc>
            </a:pPr>
            <a:endParaRPr lang="en-US" altLang="ko-KR" sz="160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f[0] = 0;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(n &gt; 0) {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f[1] = 1;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(i = 2; i &lt;= n; i++)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       f[i] = f[i-1] + f[i-2];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ko-KR" sz="1600" b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>
                <a:latin typeface="Courier New" pitchFamily="49" charset="0"/>
                <a:cs typeface="Courier New" pitchFamily="49" charset="0"/>
              </a:rPr>
              <a:t> f[n];</a:t>
            </a:r>
          </a:p>
          <a:p>
            <a:r>
              <a:rPr lang="en-US" altLang="ko-KR" sz="16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0964" name="모서리가 둥근 직사각형 7"/>
          <p:cNvSpPr>
            <a:spLocks noChangeArrowheads="1"/>
          </p:cNvSpPr>
          <p:nvPr/>
        </p:nvSpPr>
        <p:spPr bwMode="auto">
          <a:xfrm>
            <a:off x="179388" y="692150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1.7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3428-9D63-4118-9468-5C555B75DA53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반복 알고리즘은 수행속도가 훨씬 더 빠르다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이유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중복 계산이 없음</a:t>
            </a:r>
          </a:p>
          <a:p>
            <a:pPr lvl="1" eaLnBrk="1" hangingPunct="1"/>
            <a:endParaRPr lang="ko-KR" altLang="en-US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계산하는 항의 총 개수</a:t>
            </a:r>
          </a:p>
          <a:p>
            <a:pPr lvl="1" eaLnBrk="1" hangingPunct="1"/>
            <a:r>
              <a:rPr lang="en-US" altLang="ko-KR" sz="2000" i="1" smtClean="0">
                <a:latin typeface="Times New Roman" pitchFamily="18" charset="0"/>
              </a:rPr>
              <a:t>T</a:t>
            </a:r>
            <a:r>
              <a:rPr lang="en-US" altLang="ko-KR" sz="2000" smtClean="0">
                <a:latin typeface="Times New Roman" pitchFamily="18" charset="0"/>
              </a:rPr>
              <a:t>(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) =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+ 1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즉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f</a:t>
            </a:r>
            <a:r>
              <a:rPr lang="en-US" altLang="ko-KR" sz="2000" smtClean="0">
                <a:latin typeface="Times New Roman" pitchFamily="18" charset="0"/>
              </a:rPr>
              <a:t>[0]</a:t>
            </a:r>
            <a:r>
              <a:rPr lang="ko-KR" altLang="en-US" sz="2000" smtClean="0">
                <a:latin typeface="Times New Roman" pitchFamily="18" charset="0"/>
              </a:rPr>
              <a:t>부터 </a:t>
            </a:r>
            <a:r>
              <a:rPr lang="en-US" altLang="ko-KR" sz="2000" i="1" smtClean="0">
                <a:latin typeface="Times New Roman" pitchFamily="18" charset="0"/>
              </a:rPr>
              <a:t>f</a:t>
            </a:r>
            <a:r>
              <a:rPr lang="en-US" altLang="ko-KR" sz="2000" smtClean="0">
                <a:latin typeface="Times New Roman" pitchFamily="18" charset="0"/>
              </a:rPr>
              <a:t>[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]</a:t>
            </a:r>
            <a:r>
              <a:rPr lang="ko-KR" altLang="en-US" sz="2000" smtClean="0">
                <a:latin typeface="Times New Roman" pitchFamily="18" charset="0"/>
              </a:rPr>
              <a:t>까지 한번씩 만 계산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BC7036-8169-44B4-9ABE-5EE8E32D6CB8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두 피보나찌 알고리즘의 비교</a:t>
            </a:r>
          </a:p>
        </p:txBody>
      </p:sp>
      <p:graphicFrame>
        <p:nvGraphicFramePr>
          <p:cNvPr id="41024" name="Group 64"/>
          <p:cNvGraphicFramePr>
            <a:graphicFrameLocks noGrp="1"/>
          </p:cNvGraphicFramePr>
          <p:nvPr/>
        </p:nvGraphicFramePr>
        <p:xfrm>
          <a:off x="914400" y="1676400"/>
          <a:ext cx="7696200" cy="39878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1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  <a:r>
                        <a:rPr kumimoji="1" lang="en-US" altLang="ko-KR" sz="2000" b="0" i="1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반복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(Alg 1.7)</a:t>
                      </a:r>
                      <a:endParaRPr kumimoji="1" lang="ko-K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재귀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(Alg 1.6 </a:t>
                      </a: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하한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1,048,576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1048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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9</a:t>
                      </a:r>
                      <a:endParaRPr kumimoji="1" lang="en-US" altLang="ko-KR" sz="20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61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12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81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18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mins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1.1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15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13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1.2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18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36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1.2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24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3.8 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7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1.3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30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201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 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10</a:t>
                      </a:r>
                      <a:r>
                        <a:rPr kumimoji="1" lang="en-US" altLang="ko-KR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  <a:sym typeface="Symbol" pitchFamily="18" charset="2"/>
                        </a:rPr>
                        <a:t>13</a:t>
                      </a:r>
                      <a:r>
                        <a:rPr kumimoji="1" lang="en-US" altLang="ko-KR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3067" name="Text Box 90"/>
          <p:cNvSpPr txBox="1">
            <a:spLocks noChangeArrowheads="1"/>
          </p:cNvSpPr>
          <p:nvPr/>
        </p:nvSpPr>
        <p:spPr bwMode="auto">
          <a:xfrm>
            <a:off x="990600" y="5867400"/>
            <a:ext cx="66643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/>
              <a:t>Assume that 1 transaction takes 1 ns.  (1 ns = 10</a:t>
            </a:r>
            <a:r>
              <a:rPr lang="en-US" altLang="ko-KR" sz="1600" baseline="30000"/>
              <a:t>-9</a:t>
            </a:r>
            <a:r>
              <a:rPr lang="en-US" altLang="ko-KR" sz="1600"/>
              <a:t> second, 1 </a:t>
            </a:r>
            <a:r>
              <a:rPr lang="en-US" altLang="ko-KR" sz="1600">
                <a:sym typeface="Symbol" pitchFamily="18" charset="2"/>
              </a:rPr>
              <a:t></a:t>
            </a:r>
            <a:r>
              <a:rPr lang="en-US" altLang="ko-KR" sz="1600"/>
              <a:t>s = 10</a:t>
            </a:r>
            <a:r>
              <a:rPr lang="en-US" altLang="ko-KR" sz="1600" baseline="30000"/>
              <a:t>-6</a:t>
            </a:r>
            <a:r>
              <a:rPr lang="en-US" altLang="ko-KR" sz="1600"/>
              <a:t> second)</a:t>
            </a:r>
            <a:r>
              <a:rPr lang="en-US" altLang="ko-KR" sz="2000"/>
              <a:t> 	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6758D-5102-416E-8E2A-2334CDF5CB26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55576" y="476672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676727"/>
            <a:ext cx="5832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 휴대폰가입자수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 2,860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만명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361950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성명별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정렬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361950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transaction =&gt; 1 ns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51957"/>
              </p:ext>
            </p:extLst>
          </p:nvPr>
        </p:nvGraphicFramePr>
        <p:xfrm>
          <a:off x="847941" y="2348880"/>
          <a:ext cx="7224464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n*n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알고리즘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</a:t>
                      </a:r>
                      <a:r>
                        <a:rPr lang="en-US" altLang="ko-KR" b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lg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알고리즘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817,960,000,000,000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28,600,000*24 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≒ </a:t>
                      </a:r>
                      <a:r>
                        <a:rPr lang="en-US" altLang="ko-KR" dirty="0" smtClean="0"/>
                        <a:t>6,864,000,000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817,960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=9.46 </a:t>
                      </a:r>
                      <a:r>
                        <a:rPr lang="ko-KR" altLang="en-US" dirty="0" smtClean="0"/>
                        <a:t>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6.8</a:t>
                      </a:r>
                      <a:r>
                        <a:rPr lang="ko-KR" altLang="en-US" dirty="0" smtClean="0"/>
                        <a:t>초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5536" y="4005064"/>
            <a:ext cx="669674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Big Data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출현으로 많은 수의 자료 처리 필요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문제와 새로운 해법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효과적인 알고리즘의 중요성 증대 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3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412875"/>
            <a:ext cx="7772400" cy="4114800"/>
          </a:xfrm>
        </p:spPr>
        <p:txBody>
          <a:bodyPr/>
          <a:lstStyle/>
          <a:p>
            <a:pPr marL="609600" indent="-609600" eaLnBrk="1" hangingPunct="1"/>
            <a:r>
              <a:rPr lang="en-US" altLang="ko-KR" sz="2000" smtClean="0">
                <a:latin typeface="Times New Roman" pitchFamily="18" charset="0"/>
              </a:rPr>
              <a:t>Alg 1.6(</a:t>
            </a:r>
            <a:r>
              <a:rPr lang="ko-KR" altLang="en-US" sz="2000" smtClean="0">
                <a:latin typeface="Times New Roman" pitchFamily="18" charset="0"/>
              </a:rPr>
              <a:t>재귀법</a:t>
            </a:r>
            <a:r>
              <a:rPr lang="en-US" altLang="ko-KR" sz="2000" smtClean="0">
                <a:latin typeface="Times New Roman" pitchFamily="18" charset="0"/>
              </a:rPr>
              <a:t>)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분할정복방법 </a:t>
            </a:r>
            <a:r>
              <a:rPr lang="en-US" altLang="ko-KR" sz="2000" smtClean="0">
                <a:latin typeface="Times New Roman" pitchFamily="18" charset="0"/>
              </a:rPr>
              <a:t>(divide-and-conquer)</a:t>
            </a:r>
          </a:p>
          <a:p>
            <a:pPr marL="990600" lvl="1" indent="-533400" eaLnBrk="1" hangingPunct="1"/>
            <a:r>
              <a:rPr lang="en-US" altLang="ko-KR" sz="2000" smtClean="0">
                <a:latin typeface="Times New Roman" pitchFamily="18" charset="0"/>
              </a:rPr>
              <a:t>2</a:t>
            </a:r>
            <a:r>
              <a:rPr lang="ko-KR" altLang="en-US" sz="2000" smtClean="0">
                <a:latin typeface="Times New Roman" pitchFamily="18" charset="0"/>
              </a:rPr>
              <a:t>장에서 다룸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어떤 문제에서는 매우 효율적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피보나찌 문제에서는 비효율적</a:t>
            </a:r>
          </a:p>
          <a:p>
            <a:pPr marL="990600" lvl="1" indent="-533400" eaLnBrk="1" hangingPunct="1"/>
            <a:endParaRPr lang="ko-KR" altLang="en-US" sz="2000" smtClean="0">
              <a:latin typeface="Times New Roman" pitchFamily="18" charset="0"/>
            </a:endParaRPr>
          </a:p>
          <a:p>
            <a:pPr marL="609600" indent="-609600" eaLnBrk="1" hangingPunct="1"/>
            <a:r>
              <a:rPr lang="en-US" altLang="ko-KR" sz="2000" smtClean="0">
                <a:latin typeface="Times New Roman" pitchFamily="18" charset="0"/>
              </a:rPr>
              <a:t>Alg 1.7(</a:t>
            </a:r>
            <a:r>
              <a:rPr lang="ko-KR" altLang="en-US" sz="2000" smtClean="0">
                <a:latin typeface="Times New Roman" pitchFamily="18" charset="0"/>
              </a:rPr>
              <a:t>반복법</a:t>
            </a:r>
            <a:r>
              <a:rPr lang="en-US" altLang="ko-KR" sz="2000" smtClean="0">
                <a:latin typeface="Times New Roman" pitchFamily="18" charset="0"/>
              </a:rPr>
              <a:t>)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동적계획법</a:t>
            </a:r>
            <a:r>
              <a:rPr lang="en-US" altLang="ko-KR" sz="2000" smtClean="0">
                <a:latin typeface="Times New Roman" pitchFamily="18" charset="0"/>
              </a:rPr>
              <a:t>(dynamic programming)</a:t>
            </a:r>
          </a:p>
          <a:p>
            <a:pPr marL="990600" lvl="1" indent="-533400" eaLnBrk="1" hangingPunct="1"/>
            <a:r>
              <a:rPr lang="en-US" altLang="ko-KR" sz="2000" smtClean="0">
                <a:latin typeface="Times New Roman" pitchFamily="18" charset="0"/>
              </a:rPr>
              <a:t>3</a:t>
            </a:r>
            <a:r>
              <a:rPr lang="ko-KR" altLang="en-US" sz="2000" smtClean="0">
                <a:latin typeface="Times New Roman" pitchFamily="18" charset="0"/>
              </a:rPr>
              <a:t>장에서 다룸</a:t>
            </a:r>
          </a:p>
          <a:p>
            <a:pPr marL="990600" lvl="1" indent="-533400" eaLnBrk="1" hangingPunct="1"/>
            <a:endParaRPr lang="ko-KR" altLang="en-US" sz="2000" smtClean="0">
              <a:latin typeface="Times New Roman" pitchFamily="18" charset="0"/>
            </a:endParaRPr>
          </a:p>
          <a:p>
            <a:pPr marL="990600" lvl="1" indent="-533400" eaLnBrk="1" hangingPunct="1">
              <a:buFont typeface="Wingdings" pitchFamily="2" charset="2"/>
              <a:buChar char="l"/>
            </a:pPr>
            <a:r>
              <a:rPr lang="ko-KR" altLang="en-US" sz="2000" smtClean="0">
                <a:latin typeface="Times New Roman" pitchFamily="18" charset="0"/>
              </a:rPr>
              <a:t>문제에 따라 효율적인 방법이 다를 수 있음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944175-5EED-4122-8202-7FEFF601E0D3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알고리즘의 분석</a:t>
            </a:r>
            <a:r>
              <a:rPr lang="en-US" altLang="ko-KR" sz="3600" smtClean="0"/>
              <a:t>(analysis)(1)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981200"/>
            <a:ext cx="8134350" cy="2876550"/>
          </a:xfrm>
        </p:spPr>
        <p:txBody>
          <a:bodyPr/>
          <a:lstStyle/>
          <a:p>
            <a:pPr eaLnBrk="1" hangingPunct="1"/>
            <a:r>
              <a:rPr lang="ko-KR" altLang="en-US" sz="2000" dirty="0" err="1" smtClean="0">
                <a:latin typeface="Times New Roman" pitchFamily="18" charset="0"/>
              </a:rPr>
              <a:t>공간복잡도</a:t>
            </a:r>
            <a:r>
              <a:rPr lang="en-US" altLang="ko-KR" sz="2000" dirty="0" smtClean="0">
                <a:latin typeface="Times New Roman" pitchFamily="18" charset="0"/>
              </a:rPr>
              <a:t>(space(memory) complexity) </a:t>
            </a:r>
            <a:r>
              <a:rPr lang="ko-KR" altLang="en-US" sz="2000" dirty="0" smtClean="0">
                <a:latin typeface="Times New Roman" pitchFamily="18" charset="0"/>
              </a:rPr>
              <a:t>분석</a:t>
            </a:r>
          </a:p>
          <a:p>
            <a:pPr lvl="1" eaLnBrk="1" hangingPunct="1"/>
            <a:r>
              <a:rPr lang="ko-KR" altLang="en-US" sz="2000" u="sng" dirty="0" err="1" smtClean="0">
                <a:solidFill>
                  <a:srgbClr val="D10729"/>
                </a:solidFill>
                <a:latin typeface="Times New Roman" pitchFamily="18" charset="0"/>
              </a:rPr>
              <a:t>입력크기</a:t>
            </a:r>
            <a:r>
              <a:rPr lang="ko-KR" altLang="en-US" sz="2000" dirty="0" err="1" smtClean="0">
                <a:latin typeface="Times New Roman" pitchFamily="18" charset="0"/>
              </a:rPr>
              <a:t>에</a:t>
            </a:r>
            <a:r>
              <a:rPr lang="ko-KR" altLang="en-US" sz="2000" dirty="0" smtClean="0">
                <a:latin typeface="Times New Roman" pitchFamily="18" charset="0"/>
              </a:rPr>
              <a:t> 따라서 </a:t>
            </a:r>
            <a:r>
              <a:rPr lang="ko-KR" altLang="en-US" sz="2000" u="sng" dirty="0" smtClean="0">
                <a:latin typeface="Times New Roman" pitchFamily="18" charset="0"/>
              </a:rPr>
              <a:t>작업공간 </a:t>
            </a:r>
            <a:r>
              <a:rPr lang="en-US" altLang="ko-KR" sz="2000" u="sng" dirty="0" smtClean="0">
                <a:latin typeface="Times New Roman" pitchFamily="18" charset="0"/>
              </a:rPr>
              <a:t>(</a:t>
            </a:r>
            <a:r>
              <a:rPr lang="ko-KR" altLang="en-US" sz="2000" u="sng" dirty="0" smtClean="0">
                <a:solidFill>
                  <a:srgbClr val="D10729"/>
                </a:solidFill>
                <a:latin typeface="Times New Roman" pitchFamily="18" charset="0"/>
              </a:rPr>
              <a:t>메모리</a:t>
            </a:r>
            <a:r>
              <a:rPr lang="en-US" altLang="ko-KR" sz="2000" u="sng" dirty="0" smtClean="0">
                <a:solidFill>
                  <a:srgbClr val="D10729"/>
                </a:solidFill>
                <a:latin typeface="Times New Roman" pitchFamily="18" charset="0"/>
              </a:rPr>
              <a:t>)</a:t>
            </a:r>
            <a:r>
              <a:rPr lang="ko-KR" altLang="en-US" sz="2000" dirty="0" smtClean="0">
                <a:solidFill>
                  <a:srgbClr val="D10729"/>
                </a:solidFill>
                <a:latin typeface="Times New Roman" pitchFamily="18" charset="0"/>
              </a:rPr>
              <a:t>이 얼마나 필요한 지 </a:t>
            </a:r>
            <a:r>
              <a:rPr lang="ko-KR" altLang="en-US" sz="2000" dirty="0" smtClean="0">
                <a:latin typeface="Times New Roman" pitchFamily="18" charset="0"/>
              </a:rPr>
              <a:t>결정하는 절차</a:t>
            </a:r>
          </a:p>
          <a:p>
            <a:pPr lvl="1" eaLnBrk="1" hangingPunct="1"/>
            <a:endParaRPr lang="ko-KR" altLang="en-US" sz="2000" dirty="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dirty="0" err="1" smtClean="0">
                <a:latin typeface="Times New Roman" pitchFamily="18" charset="0"/>
              </a:rPr>
              <a:t>시간복잡도</a:t>
            </a:r>
            <a:r>
              <a:rPr lang="en-US" altLang="ko-KR" sz="2000" dirty="0" smtClean="0">
                <a:latin typeface="Times New Roman" pitchFamily="18" charset="0"/>
              </a:rPr>
              <a:t>(time complexity) </a:t>
            </a:r>
            <a:r>
              <a:rPr lang="ko-KR" altLang="en-US" sz="2000" dirty="0" smtClean="0">
                <a:latin typeface="Times New Roman" pitchFamily="18" charset="0"/>
              </a:rPr>
              <a:t>분석</a:t>
            </a:r>
          </a:p>
          <a:p>
            <a:pPr lvl="1" eaLnBrk="1" hangingPunct="1"/>
            <a:r>
              <a:rPr lang="ko-KR" altLang="en-US" sz="2000" u="sng" dirty="0" err="1" smtClean="0">
                <a:solidFill>
                  <a:srgbClr val="D10729"/>
                </a:solidFill>
                <a:latin typeface="Times New Roman" pitchFamily="18" charset="0"/>
              </a:rPr>
              <a:t>입력크기</a:t>
            </a:r>
            <a:r>
              <a:rPr lang="ko-KR" altLang="en-US" sz="2000" dirty="0" err="1" smtClean="0">
                <a:latin typeface="Times New Roman" pitchFamily="18" charset="0"/>
              </a:rPr>
              <a:t>에</a:t>
            </a:r>
            <a:r>
              <a:rPr lang="ko-KR" altLang="en-US" sz="2000" dirty="0" smtClean="0">
                <a:latin typeface="Times New Roman" pitchFamily="18" charset="0"/>
              </a:rPr>
              <a:t> 따라서 </a:t>
            </a:r>
            <a:r>
              <a:rPr lang="ko-KR" altLang="en-US" sz="2000" u="sng" dirty="0" err="1" smtClean="0">
                <a:solidFill>
                  <a:srgbClr val="D10729"/>
                </a:solidFill>
                <a:latin typeface="Times New Roman" pitchFamily="18" charset="0"/>
              </a:rPr>
              <a:t>단위연산</a:t>
            </a:r>
            <a:r>
              <a:rPr lang="ko-KR" altLang="en-US" sz="2000" dirty="0" err="1" smtClean="0">
                <a:latin typeface="Times New Roman" pitchFamily="18" charset="0"/>
              </a:rPr>
              <a:t>이</a:t>
            </a:r>
            <a:r>
              <a:rPr lang="ko-KR" altLang="en-US" sz="2000" dirty="0" smtClean="0">
                <a:latin typeface="Times New Roman" pitchFamily="18" charset="0"/>
              </a:rPr>
              <a:t> 몇 번 수행되는지 결정하는 절차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알고리즘이 수행되는 기계에 따라 문제를 해결하는 시간이 달라짐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/>
            <a:endParaRPr lang="en-US" altLang="ko-KR" sz="2000" dirty="0" smtClean="0">
              <a:latin typeface="Times New Roman" pitchFamily="18" charset="0"/>
            </a:endParaRPr>
          </a:p>
          <a:p>
            <a:pPr lvl="1" eaLnBrk="1" hangingPunct="1"/>
            <a:endParaRPr lang="ko-KR" altLang="en-US" sz="2000" dirty="0" smtClean="0">
              <a:latin typeface="Times New Roman" pitchFamily="18" charset="0"/>
            </a:endParaRPr>
          </a:p>
        </p:txBody>
      </p:sp>
      <p:sp>
        <p:nvSpPr>
          <p:cNvPr id="45060" name="모서리가 둥근 직사각형 6"/>
          <p:cNvSpPr>
            <a:spLocks noChangeArrowheads="1"/>
          </p:cNvSpPr>
          <p:nvPr/>
        </p:nvSpPr>
        <p:spPr bwMode="auto">
          <a:xfrm>
            <a:off x="2143125" y="5000625"/>
            <a:ext cx="4857750" cy="12858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lvl="1">
              <a:buFont typeface="Wingdings" pitchFamily="2" charset="2"/>
              <a:buNone/>
            </a:pPr>
            <a:r>
              <a:rPr lang="ko-KR" altLang="en-US" sz="2000"/>
              <a:t>우리의 관심도</a:t>
            </a:r>
          </a:p>
          <a:p>
            <a:pPr lvl="1">
              <a:buFont typeface="Wingdings" pitchFamily="2" charset="2"/>
              <a:buNone/>
            </a:pPr>
            <a:r>
              <a:rPr lang="ko-KR" altLang="en-US" sz="2000"/>
              <a:t>        시간복잡도 </a:t>
            </a:r>
            <a:r>
              <a:rPr lang="en-US" altLang="ko-KR" sz="2000"/>
              <a:t>&gt; </a:t>
            </a:r>
            <a:r>
              <a:rPr lang="ko-KR" altLang="en-US" sz="2000"/>
              <a:t>공간복잡도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E5AC8D-DAA0-4AF0-A560-24A5C0E4AB58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알고리즘의 분석</a:t>
            </a:r>
            <a:r>
              <a:rPr lang="en-US" altLang="ko-KR" sz="3600" smtClean="0"/>
              <a:t>(2)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981200"/>
            <a:ext cx="8134350" cy="41148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시간복잡도분석의 기준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기계에 독립적인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문제 본연의 복잡도를 표현하여야 함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/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표현 척도</a:t>
            </a:r>
          </a:p>
          <a:p>
            <a:pPr lvl="1" eaLnBrk="1" hangingPunct="1"/>
            <a:r>
              <a:rPr lang="ko-KR" altLang="en-US" sz="2000" dirty="0" err="1" smtClean="0">
                <a:latin typeface="Times New Roman" pitchFamily="18" charset="0"/>
              </a:rPr>
              <a:t>단위연산</a:t>
            </a:r>
            <a:r>
              <a:rPr lang="en-US" altLang="ko-KR" sz="2000" dirty="0" smtClean="0">
                <a:latin typeface="Times New Roman" pitchFamily="18" charset="0"/>
              </a:rPr>
              <a:t>(basic operation)</a:t>
            </a:r>
          </a:p>
          <a:p>
            <a:pPr lvl="2" eaLnBrk="1" hangingPunct="1"/>
            <a:r>
              <a:rPr lang="ko-KR" altLang="en-US" sz="2000" dirty="0" err="1" smtClean="0">
                <a:latin typeface="Times New Roman" pitchFamily="18" charset="0"/>
              </a:rPr>
              <a:t>비교문</a:t>
            </a:r>
            <a:r>
              <a:rPr lang="en-US" altLang="ko-KR" sz="2000" dirty="0" smtClean="0">
                <a:latin typeface="Times New Roman" pitchFamily="18" charset="0"/>
              </a:rPr>
              <a:t>(comparison), </a:t>
            </a:r>
            <a:r>
              <a:rPr lang="ko-KR" altLang="en-US" sz="2000" dirty="0" err="1" smtClean="0">
                <a:latin typeface="Times New Roman" pitchFamily="18" charset="0"/>
              </a:rPr>
              <a:t>지정문</a:t>
            </a:r>
            <a:r>
              <a:rPr lang="en-US" altLang="ko-KR" sz="2000" dirty="0" smtClean="0">
                <a:latin typeface="Times New Roman" pitchFamily="18" charset="0"/>
              </a:rPr>
              <a:t>(assignment) </a:t>
            </a:r>
            <a:r>
              <a:rPr lang="ko-KR" altLang="en-US" sz="2000" dirty="0" smtClean="0">
                <a:latin typeface="Times New Roman" pitchFamily="18" charset="0"/>
              </a:rPr>
              <a:t>등</a:t>
            </a:r>
          </a:p>
          <a:p>
            <a:pPr lvl="1" eaLnBrk="1" hangingPunct="1"/>
            <a:r>
              <a:rPr lang="ko-KR" altLang="en-US" sz="2000" dirty="0" err="1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(input size)</a:t>
            </a:r>
          </a:p>
          <a:p>
            <a:pPr lvl="2" eaLnBrk="1" hangingPunct="1"/>
            <a:r>
              <a:rPr lang="ko-KR" altLang="en-US" sz="2000" dirty="0" smtClean="0">
                <a:latin typeface="Times New Roman" pitchFamily="18" charset="0"/>
              </a:rPr>
              <a:t>배열의 크기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리스트의 길이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행렬에서 행과 열의 크기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트리에서 마디와 </a:t>
            </a:r>
            <a:r>
              <a:rPr lang="ko-KR" altLang="en-US" sz="2000" dirty="0" err="1" smtClean="0">
                <a:latin typeface="Times New Roman" pitchFamily="18" charset="0"/>
              </a:rPr>
              <a:t>이음선의</a:t>
            </a:r>
            <a:r>
              <a:rPr lang="ko-KR" altLang="en-US" sz="2000" dirty="0" smtClean="0">
                <a:latin typeface="Times New Roman" pitchFamily="18" charset="0"/>
              </a:rPr>
              <a:t> 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98CAE1-D8C5-412F-A845-2BD48EE518C5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ChangeArrowheads="1"/>
          </p:cNvSpPr>
          <p:nvPr/>
        </p:nvSpPr>
        <p:spPr bwMode="auto">
          <a:xfrm>
            <a:off x="2124075" y="1341438"/>
            <a:ext cx="3816350" cy="1800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04813"/>
            <a:ext cx="7772400" cy="803275"/>
          </a:xfrm>
        </p:spPr>
        <p:txBody>
          <a:bodyPr/>
          <a:lstStyle/>
          <a:p>
            <a:pPr eaLnBrk="1" hangingPunct="1"/>
            <a:r>
              <a:rPr lang="ko-KR" altLang="en-US" sz="3600" smtClean="0"/>
              <a:t>분석 방법의 종류 </a:t>
            </a:r>
            <a:r>
              <a:rPr lang="en-US" altLang="ko-KR" sz="3600" smtClean="0"/>
              <a:t>(1)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3213100"/>
            <a:ext cx="7772400" cy="2663825"/>
          </a:xfrm>
        </p:spPr>
        <p:txBody>
          <a:bodyPr/>
          <a:lstStyle/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모든 경우 분석</a:t>
            </a:r>
            <a:r>
              <a:rPr lang="en-US" altLang="ko-KR" sz="2000" smtClean="0">
                <a:latin typeface="Times New Roman" pitchFamily="18" charset="0"/>
              </a:rPr>
              <a:t>(every-case analysis)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입력크기에만 종속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입력값과는 무관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입력 값과는 무관하게 결과 값은 항상 일정</a:t>
            </a:r>
          </a:p>
          <a:p>
            <a:pPr lvl="1" eaLnBrk="1" hangingPunct="1"/>
            <a:endParaRPr lang="ko-KR" altLang="en-US" sz="200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smtClean="0">
                <a:latin typeface="Times New Roman" pitchFamily="18" charset="0"/>
              </a:rPr>
              <a:t>최악의 경우 분석</a:t>
            </a:r>
            <a:r>
              <a:rPr lang="en-US" altLang="ko-KR" sz="2000" smtClean="0">
                <a:latin typeface="Times New Roman" pitchFamily="18" charset="0"/>
              </a:rPr>
              <a:t>(worst-case analysis)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입력크기와 입력값 모두에 종속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단위연산이 수행되는 횟수가 최대인 경우 선택</a:t>
            </a: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2555875" y="1462088"/>
            <a:ext cx="2901950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Every-case analysis 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Worst-case analysis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Average-case analysis</a:t>
            </a: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AutoNum type="arabicPeriod"/>
            </a:pPr>
            <a:r>
              <a:rPr lang="en-US" altLang="ko-KR" sz="2000"/>
              <a:t>Best-case analysis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729039-340C-4715-B14D-B1C4C4E02080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분석 방법의 종류 </a:t>
            </a:r>
            <a:r>
              <a:rPr lang="en-US" altLang="ko-KR" sz="3600" dirty="0" smtClean="0"/>
              <a:t>(2)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229600" cy="4114800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평균의 경우 분석</a:t>
            </a:r>
            <a:r>
              <a:rPr lang="en-US" altLang="ko-KR" sz="2000" dirty="0" smtClean="0">
                <a:latin typeface="Times New Roman" pitchFamily="18" charset="0"/>
              </a:rPr>
              <a:t>(average-case analysis)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입력크기에 종속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모든 입력에 대해서 단위연산이 수행되는 기대치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평균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각 입력에 대해서 확률 할당 가능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일반적으로 최악의 경우보다 계산이 복잡</a:t>
            </a:r>
          </a:p>
          <a:p>
            <a:pPr lvl="1" eaLnBrk="1" hangingPunct="1"/>
            <a:endParaRPr lang="ko-KR" altLang="en-US" sz="2000" dirty="0" smtClean="0">
              <a:latin typeface="Times New Roman" pitchFamily="18" charset="0"/>
            </a:endParaRPr>
          </a:p>
          <a:p>
            <a:pPr eaLnBrk="1" hangingPunct="1"/>
            <a:r>
              <a:rPr lang="ko-KR" altLang="en-US" sz="2000" dirty="0" smtClean="0">
                <a:latin typeface="Times New Roman" pitchFamily="18" charset="0"/>
              </a:rPr>
              <a:t>최선의 경우 분석</a:t>
            </a:r>
            <a:r>
              <a:rPr lang="en-US" altLang="ko-KR" sz="2000" dirty="0" smtClean="0">
                <a:latin typeface="Times New Roman" pitchFamily="18" charset="0"/>
              </a:rPr>
              <a:t>(best-case analysis)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입력크기와 입력 값 모두에 종속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단위연산이 수행되는 횟수가 최소인 경우 선택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C2C417-D42B-4F54-9CD1-596EEE682572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C7505-ED7E-46A3-90FF-3F4ACB8588D1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9" y="1974695"/>
            <a:ext cx="6568741" cy="36025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2469" y="54868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Q5. a</a:t>
            </a:r>
            <a:r>
              <a:rPr lang="ko-KR" altLang="en-US" sz="1800" dirty="0"/>
              <a:t>에서 </a:t>
            </a:r>
            <a:r>
              <a:rPr lang="en-US" altLang="ko-KR" sz="1800" dirty="0"/>
              <a:t>b</a:t>
            </a:r>
            <a:r>
              <a:rPr lang="ko-KR" altLang="en-US" sz="1800" dirty="0"/>
              <a:t>로 가는 길</a:t>
            </a:r>
            <a:r>
              <a:rPr lang="en-US" altLang="ko-KR" sz="18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1647" y="323590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a</a:t>
            </a:r>
            <a:endParaRPr lang="ko-KR" altLang="en-US" sz="1800" dirty="0"/>
          </a:p>
        </p:txBody>
      </p:sp>
      <p:cxnSp>
        <p:nvCxnSpPr>
          <p:cNvPr id="6" name="직선 화살표 연결선 5"/>
          <p:cNvCxnSpPr/>
          <p:nvPr/>
        </p:nvCxnSpPr>
        <p:spPr bwMode="auto">
          <a:xfrm>
            <a:off x="311993" y="3505937"/>
            <a:ext cx="545930" cy="1620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7908307" y="35059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b</a:t>
            </a:r>
            <a:endParaRPr lang="ko-KR" altLang="en-US" sz="1800" dirty="0"/>
          </a:p>
        </p:txBody>
      </p:sp>
      <p:cxnSp>
        <p:nvCxnSpPr>
          <p:cNvPr id="8" name="직선 화살표 연결선 7"/>
          <p:cNvCxnSpPr/>
          <p:nvPr/>
        </p:nvCxnSpPr>
        <p:spPr bwMode="auto">
          <a:xfrm flipH="1">
            <a:off x="7488950" y="3775967"/>
            <a:ext cx="539703" cy="1620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5124420" y="5690607"/>
            <a:ext cx="16081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err="1"/>
              <a:t>Mysid</a:t>
            </a:r>
            <a:r>
              <a:rPr lang="en-US" altLang="ko-KR" sz="900" dirty="0"/>
              <a:t> (SVG), </a:t>
            </a:r>
            <a:r>
              <a:rPr lang="en-US" altLang="ko-KR" sz="900" dirty="0" err="1"/>
              <a:t>Ilkant</a:t>
            </a:r>
            <a:r>
              <a:rPr lang="en-US" altLang="ko-KR" sz="900" dirty="0"/>
              <a:t> (original)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37490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412875"/>
            <a:ext cx="7772400" cy="4114800"/>
          </a:xfrm>
        </p:spPr>
        <p:txBody>
          <a:bodyPr/>
          <a:lstStyle/>
          <a:p>
            <a:pPr marL="609600" indent="-609600" eaLnBrk="1" hangingPunct="1"/>
            <a:r>
              <a:rPr lang="ko-KR" altLang="en-US" sz="2000" smtClean="0">
                <a:latin typeface="Times New Roman" pitchFamily="18" charset="0"/>
              </a:rPr>
              <a:t>우리의 주요 관심은</a:t>
            </a:r>
          </a:p>
          <a:p>
            <a:pPr marL="990600" lvl="1" indent="-533400" eaLnBrk="1" hangingPunct="1"/>
            <a:r>
              <a:rPr lang="en-US" altLang="ko-KR" sz="2000" smtClean="0">
                <a:latin typeface="Times New Roman" pitchFamily="18" charset="0"/>
              </a:rPr>
              <a:t>Worst-case analysis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비관적 시각으로 알고리즘을 고안</a:t>
            </a:r>
          </a:p>
          <a:p>
            <a:pPr marL="990600" lvl="1" indent="-533400" eaLnBrk="1" hangingPunct="1"/>
            <a:endParaRPr lang="ko-KR" altLang="en-US" sz="2000" smtClean="0">
              <a:latin typeface="Times New Roman" pitchFamily="18" charset="0"/>
            </a:endParaRPr>
          </a:p>
          <a:p>
            <a:pPr marL="609600" indent="-609600" eaLnBrk="1" hangingPunct="1"/>
            <a:r>
              <a:rPr lang="ko-KR" altLang="en-US" sz="2000" smtClean="0">
                <a:latin typeface="Times New Roman" pitchFamily="18" charset="0"/>
              </a:rPr>
              <a:t>평균시간 개념의 비현실성</a:t>
            </a:r>
          </a:p>
          <a:p>
            <a:pPr marL="990600" lvl="1" indent="-533400" eaLnBrk="1" hangingPunct="1"/>
            <a:r>
              <a:rPr lang="ko-KR" altLang="en-US" sz="2000" smtClean="0">
                <a:latin typeface="Times New Roman" pitchFamily="18" charset="0"/>
              </a:rPr>
              <a:t>핵발전소 통제 알고리즘의 평균소요시간</a:t>
            </a:r>
            <a:endParaRPr lang="en-US" altLang="ko-KR" sz="2000" smtClean="0">
              <a:latin typeface="Times New Roman" pitchFamily="18" charset="0"/>
            </a:endParaRPr>
          </a:p>
          <a:p>
            <a:pPr marL="990600" lvl="1" indent="-533400" eaLnBrk="1" hangingPunct="1"/>
            <a:endParaRPr lang="en-US" altLang="ko-KR" sz="2000" smtClean="0">
              <a:latin typeface="Times New Roman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FE6AEE-D790-4994-83CD-B13A72BD509F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pic>
        <p:nvPicPr>
          <p:cNvPr id="83970" name="Picture 2" descr="nuclear power plant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93143"/>
            <a:ext cx="2736304" cy="235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3568" y="616530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990600" lvl="1" indent="-533400" eaLnBrk="1" hangingPunct="1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버스 </a:t>
            </a:r>
            <a:r>
              <a:rPr lang="ko-KR" altLang="en-US" sz="2000" dirty="0" err="1" smtClean="0"/>
              <a:t>환승</a:t>
            </a:r>
            <a:r>
              <a:rPr lang="ko-KR" altLang="en-US" sz="2000" dirty="0" smtClean="0"/>
              <a:t> 시스템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배열의 수 더하기</a:t>
            </a:r>
            <a:r>
              <a:rPr lang="en-US" altLang="ko-KR" smtClean="0"/>
              <a:t>		</a:t>
            </a:r>
          </a:p>
        </p:txBody>
      </p:sp>
      <p:sp>
        <p:nvSpPr>
          <p:cNvPr id="50179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50180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370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sum(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b="1" dirty="0" smtClean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[]) 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result = 0;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result =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result+S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/>
              <a:t>	</a:t>
            </a:r>
            <a:r>
              <a:rPr lang="en-US" altLang="ko-KR" sz="2000" dirty="0">
                <a:latin typeface="Courier New" pitchFamily="49" charset="0"/>
              </a:rPr>
              <a:t>		</a:t>
            </a:r>
          </a:p>
        </p:txBody>
      </p:sp>
      <p:sp>
        <p:nvSpPr>
          <p:cNvPr id="50181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1.2</a:t>
            </a:r>
            <a:endParaRPr lang="ko-KR" altLang="en-US"/>
          </a:p>
        </p:txBody>
      </p:sp>
      <p:sp>
        <p:nvSpPr>
          <p:cNvPr id="50182" name="TextBox 9"/>
          <p:cNvSpPr txBox="1">
            <a:spLocks noChangeArrowheads="1"/>
          </p:cNvSpPr>
          <p:nvPr/>
        </p:nvSpPr>
        <p:spPr bwMode="auto">
          <a:xfrm>
            <a:off x="500063" y="1214438"/>
            <a:ext cx="597693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en-US" altLang="ko-KR" sz="2000" i="1"/>
              <a:t>n</a:t>
            </a:r>
            <a:r>
              <a:rPr lang="ko-KR" altLang="en-US" sz="2000"/>
              <a:t>개의 수로 된 배열 </a:t>
            </a:r>
            <a:r>
              <a:rPr lang="en-US" altLang="ko-KR" sz="2000" i="1"/>
              <a:t>S</a:t>
            </a:r>
            <a:r>
              <a:rPr lang="ko-KR" altLang="en-US" sz="2000"/>
              <a:t>에 있는 모든</a:t>
            </a:r>
            <a:r>
              <a:rPr lang="en-US" altLang="ko-KR" sz="2000"/>
              <a:t> </a:t>
            </a:r>
            <a:r>
              <a:rPr lang="ko-KR" altLang="en-US" sz="2000"/>
              <a:t>수를 더하라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수의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en-US" altLang="ko-KR" sz="2000" i="1"/>
              <a:t>S</a:t>
            </a:r>
            <a:r>
              <a:rPr lang="ko-KR" altLang="en-US" sz="2000"/>
              <a:t>에 있는 수의 합</a:t>
            </a:r>
            <a:r>
              <a:rPr lang="en-US" altLang="ko-KR" sz="2000"/>
              <a:t>, </a:t>
            </a:r>
            <a:r>
              <a:rPr lang="en-US" altLang="ko-KR" sz="2000" i="1"/>
              <a:t>sum</a:t>
            </a:r>
            <a:endParaRPr lang="ko-KR" altLang="en-US" sz="2000" i="1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9F52E-3CB6-4DF1-9AB8-770831BE8105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34806" y="498163"/>
            <a:ext cx="6264696" cy="819150"/>
          </a:xfrm>
        </p:spPr>
        <p:txBody>
          <a:bodyPr/>
          <a:lstStyle/>
          <a:p>
            <a:pPr eaLnBrk="1" hangingPunct="1"/>
            <a:r>
              <a:rPr lang="ko-KR" altLang="en-US" sz="3600" u="sng" dirty="0" smtClean="0">
                <a:latin typeface="Times New Roman" pitchFamily="18" charset="0"/>
              </a:rPr>
              <a:t>배열덧셈 </a:t>
            </a:r>
            <a:r>
              <a:rPr lang="ko-KR" altLang="en-US" sz="3600" dirty="0" smtClean="0">
                <a:latin typeface="Times New Roman" pitchFamily="18" charset="0"/>
              </a:rPr>
              <a:t>시간복잡도 분석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2564904"/>
            <a:ext cx="3886200" cy="3175992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단위연산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덧셈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배열의 크기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u="sng" dirty="0" smtClean="0">
                <a:latin typeface="Times New Roman" pitchFamily="18" charset="0"/>
              </a:rPr>
              <a:t>모든 경우 </a:t>
            </a:r>
            <a:r>
              <a:rPr lang="ko-KR" altLang="en-US" sz="2000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배열 내용에 상관없이 </a:t>
            </a:r>
            <a:r>
              <a:rPr lang="en-US" altLang="ko-KR" sz="2000" dirty="0" smtClean="0">
                <a:latin typeface="Times New Roman" pitchFamily="18" charset="0"/>
              </a:rPr>
              <a:t>for-</a:t>
            </a:r>
            <a:r>
              <a:rPr lang="ko-KR" altLang="en-US" sz="2000" dirty="0" smtClean="0">
                <a:latin typeface="Times New Roman" pitchFamily="18" charset="0"/>
              </a:rPr>
              <a:t>루프가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번 반복된다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각 루프마다 덧셈이 </a:t>
            </a:r>
            <a:r>
              <a:rPr lang="en-US" altLang="ko-KR" sz="2000" dirty="0" smtClean="0">
                <a:latin typeface="Times New Roman" pitchFamily="18" charset="0"/>
              </a:rPr>
              <a:t>1</a:t>
            </a:r>
            <a:r>
              <a:rPr lang="ko-KR" altLang="en-US" sz="2000" dirty="0" smtClean="0">
                <a:latin typeface="Times New Roman" pitchFamily="18" charset="0"/>
              </a:rPr>
              <a:t>회 수행된다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덧셈이 수행되는 총 횟수는 </a:t>
            </a:r>
            <a:r>
              <a:rPr lang="en-US" altLang="ko-KR" sz="2000" i="1" dirty="0" smtClean="0">
                <a:latin typeface="Times New Roman" pitchFamily="18" charset="0"/>
              </a:rPr>
              <a:t>T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=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이다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4762500" y="2564904"/>
            <a:ext cx="3886200" cy="3175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단위연산</a:t>
            </a:r>
            <a:r>
              <a:rPr lang="en-US" altLang="ko-KR" sz="2000" dirty="0"/>
              <a:t>: </a:t>
            </a:r>
            <a:r>
              <a:rPr lang="ko-KR" altLang="en-US" sz="2000" dirty="0"/>
              <a:t>지정문  </a:t>
            </a:r>
            <a:r>
              <a:rPr lang="en-US" altLang="ko-KR" sz="2000" dirty="0"/>
              <a:t>(for-</a:t>
            </a:r>
            <a:r>
              <a:rPr lang="ko-KR" altLang="en-US" sz="2000" dirty="0"/>
              <a:t>루프의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첨자 지정문 포함</a:t>
            </a:r>
            <a:r>
              <a:rPr lang="en-US" altLang="ko-KR" sz="2000" dirty="0"/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입력크기</a:t>
            </a:r>
            <a:r>
              <a:rPr lang="en-US" altLang="ko-KR" sz="2000" dirty="0"/>
              <a:t>: </a:t>
            </a:r>
            <a:r>
              <a:rPr lang="ko-KR" altLang="en-US" sz="2000" dirty="0"/>
              <a:t>배열의 크기 </a:t>
            </a:r>
            <a:r>
              <a:rPr lang="en-US" altLang="ko-KR" sz="2000" i="1" dirty="0"/>
              <a:t>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u="sng" dirty="0"/>
              <a:t>모든 경우 </a:t>
            </a:r>
            <a:r>
              <a:rPr lang="ko-KR" altLang="en-US" sz="2000" dirty="0"/>
              <a:t>분석</a:t>
            </a:r>
            <a:r>
              <a:rPr lang="en-US" altLang="ko-KR" sz="2000" dirty="0"/>
              <a:t>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배열 내용에 상관없이 </a:t>
            </a:r>
            <a:r>
              <a:rPr lang="en-US" altLang="ko-KR" sz="2000" dirty="0"/>
              <a:t>for-</a:t>
            </a:r>
            <a:r>
              <a:rPr lang="ko-KR" altLang="en-US" sz="2000" dirty="0"/>
              <a:t>루프가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반복된다</a:t>
            </a:r>
            <a:r>
              <a:rPr lang="en-US" altLang="ko-KR" sz="2000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따라서</a:t>
            </a:r>
            <a:r>
              <a:rPr lang="en-US" altLang="ko-KR" sz="2000" dirty="0"/>
              <a:t>, </a:t>
            </a:r>
            <a:r>
              <a:rPr lang="ko-KR" altLang="en-US" sz="2000" dirty="0"/>
              <a:t>지정문이 </a:t>
            </a:r>
            <a:r>
              <a:rPr lang="en-US" altLang="ko-KR" sz="2000" i="1" dirty="0"/>
              <a:t>T</a:t>
            </a:r>
            <a:r>
              <a:rPr lang="en-US" altLang="ko-KR" sz="2000" dirty="0"/>
              <a:t>(</a:t>
            </a:r>
            <a:r>
              <a:rPr lang="en-US" altLang="ko-KR" sz="2000" i="1" dirty="0"/>
              <a:t>n</a:t>
            </a:r>
            <a:r>
              <a:rPr lang="en-US" altLang="ko-KR" sz="2000" dirty="0"/>
              <a:t>) = </a:t>
            </a:r>
            <a:r>
              <a:rPr lang="en-US" altLang="ko-KR" sz="2000" i="1" dirty="0"/>
              <a:t>n</a:t>
            </a:r>
            <a:r>
              <a:rPr lang="en-US" altLang="ko-KR" sz="2000" dirty="0"/>
              <a:t> + </a:t>
            </a:r>
            <a:r>
              <a:rPr lang="en-US" altLang="ko-KR" sz="2000" i="1" dirty="0"/>
              <a:t>n</a:t>
            </a:r>
            <a:r>
              <a:rPr lang="en-US" altLang="ko-KR" sz="2000" dirty="0"/>
              <a:t> + 1</a:t>
            </a:r>
            <a:r>
              <a:rPr lang="ko-KR" altLang="en-US" sz="2000" dirty="0"/>
              <a:t>번 수행된다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37EB7B-3CDD-4FAF-AACF-B6BDBCC01D1B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  <p:sp>
        <p:nvSpPr>
          <p:cNvPr id="2" name="직사각형 1"/>
          <p:cNvSpPr/>
          <p:nvPr/>
        </p:nvSpPr>
        <p:spPr>
          <a:xfrm>
            <a:off x="5940152" y="149697"/>
            <a:ext cx="3078088" cy="13234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sum(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altLang="ko-KR" sz="10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S[]) {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result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ko-KR" sz="1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result = 0;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   result =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result+S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result;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  <a:endParaRPr lang="ko-KR" altLang="en-US" sz="1000" dirty="0"/>
          </a:p>
        </p:txBody>
      </p:sp>
      <p:cxnSp>
        <p:nvCxnSpPr>
          <p:cNvPr id="4" name="직선 화살표 연결선 3"/>
          <p:cNvCxnSpPr/>
          <p:nvPr/>
        </p:nvCxnSpPr>
        <p:spPr bwMode="auto">
          <a:xfrm>
            <a:off x="5796136" y="692696"/>
            <a:ext cx="28803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9" name="직선 화살표 연결선 8"/>
          <p:cNvCxnSpPr/>
          <p:nvPr/>
        </p:nvCxnSpPr>
        <p:spPr bwMode="auto">
          <a:xfrm>
            <a:off x="5796136" y="908720"/>
            <a:ext cx="28803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" name="직선 화살표 연결선 9"/>
          <p:cNvCxnSpPr/>
          <p:nvPr/>
        </p:nvCxnSpPr>
        <p:spPr bwMode="auto">
          <a:xfrm>
            <a:off x="5796136" y="1052736"/>
            <a:ext cx="28803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71688" y="428625"/>
            <a:ext cx="6072187" cy="6096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ko-KR" altLang="en-US" smtClean="0">
                <a:solidFill>
                  <a:schemeClr val="tx2"/>
                </a:solidFill>
              </a:rPr>
              <a:t>교환정렬</a:t>
            </a:r>
            <a:r>
              <a:rPr lang="en-US" altLang="ko-KR" smtClean="0"/>
              <a:t>		</a:t>
            </a:r>
          </a:p>
        </p:txBody>
      </p:sp>
      <p:sp>
        <p:nvSpPr>
          <p:cNvPr id="52227" name="Text Box 5"/>
          <p:cNvSpPr txBox="1">
            <a:spLocks noChangeArrowheads="1"/>
          </p:cNvSpPr>
          <p:nvPr/>
        </p:nvSpPr>
        <p:spPr bwMode="auto">
          <a:xfrm>
            <a:off x="1066800" y="3733800"/>
            <a:ext cx="723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ko-KR" altLang="ko-KR"/>
          </a:p>
        </p:txBody>
      </p:sp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428625" y="2857500"/>
            <a:ext cx="8305800" cy="212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exchangesort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n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ko-KR" sz="1600" b="1" dirty="0" err="1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[ ]) {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altLang="ko-KR" sz="16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(j=i+1; j&lt;=n; j++)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altLang="ko-KR" sz="16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(S[j] &lt; S[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             exchange S[</a:t>
            </a:r>
            <a:r>
              <a:rPr lang="en-US" altLang="ko-KR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] and S[j]</a:t>
            </a:r>
          </a:p>
          <a:p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ko-KR" sz="2000" dirty="0">
                <a:latin typeface="Courier New" pitchFamily="49" charset="0"/>
              </a:rPr>
              <a:t>			</a:t>
            </a:r>
          </a:p>
        </p:txBody>
      </p:sp>
      <p:sp>
        <p:nvSpPr>
          <p:cNvPr id="52229" name="모서리가 둥근 직사각형 8"/>
          <p:cNvSpPr>
            <a:spLocks noChangeArrowheads="1"/>
          </p:cNvSpPr>
          <p:nvPr/>
        </p:nvSpPr>
        <p:spPr bwMode="auto">
          <a:xfrm>
            <a:off x="642938" y="428625"/>
            <a:ext cx="1428750" cy="5715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ko-KR"/>
              <a:t>Alg</a:t>
            </a:r>
            <a:r>
              <a:rPr lang="ko-KR" altLang="en-US"/>
              <a:t> </a:t>
            </a:r>
            <a:r>
              <a:rPr lang="en-US" altLang="ko-KR"/>
              <a:t>1.3</a:t>
            </a:r>
            <a:endParaRPr lang="ko-KR" altLang="en-US"/>
          </a:p>
        </p:txBody>
      </p:sp>
      <p:sp>
        <p:nvSpPr>
          <p:cNvPr id="52230" name="TextBox 9"/>
          <p:cNvSpPr txBox="1">
            <a:spLocks noChangeArrowheads="1"/>
          </p:cNvSpPr>
          <p:nvPr/>
        </p:nvSpPr>
        <p:spPr bwMode="auto">
          <a:xfrm>
            <a:off x="571500" y="1214438"/>
            <a:ext cx="72532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/>
              <a:t>문제</a:t>
            </a:r>
            <a:r>
              <a:rPr lang="en-US" altLang="ko-KR" sz="2000"/>
              <a:t>: </a:t>
            </a:r>
            <a:r>
              <a:rPr lang="ko-KR" altLang="en-US" sz="2000"/>
              <a:t>비내림차순</a:t>
            </a:r>
            <a:r>
              <a:rPr lang="en-US" altLang="ko-KR" sz="2000"/>
              <a:t>(nondecreasing order)</a:t>
            </a:r>
            <a:r>
              <a:rPr lang="ko-KR" altLang="en-US" sz="2000"/>
              <a:t>으로 </a:t>
            </a:r>
            <a:r>
              <a:rPr lang="en-US" altLang="ko-KR" sz="2000" i="1"/>
              <a:t>n</a:t>
            </a:r>
            <a:r>
              <a:rPr lang="ko-KR" altLang="en-US" sz="2000"/>
              <a:t>개의 키를 정렬하라</a:t>
            </a:r>
            <a:endParaRPr lang="en-US" altLang="ko-KR" sz="2000"/>
          </a:p>
          <a:p>
            <a:r>
              <a:rPr lang="ko-KR" altLang="en-US" sz="2000" b="1"/>
              <a:t>입력</a:t>
            </a:r>
            <a:r>
              <a:rPr lang="en-US" altLang="ko-KR" sz="2000"/>
              <a:t>: </a:t>
            </a:r>
            <a:r>
              <a:rPr lang="ko-KR" altLang="en-US" sz="2000"/>
              <a:t>양의 정수 </a:t>
            </a:r>
            <a:r>
              <a:rPr lang="en-US" altLang="ko-KR" sz="2000" i="1"/>
              <a:t>n</a:t>
            </a:r>
            <a:r>
              <a:rPr lang="en-US" altLang="ko-KR" sz="2000"/>
              <a:t>, </a:t>
            </a:r>
            <a:r>
              <a:rPr lang="ko-KR" altLang="en-US" sz="2000"/>
              <a:t>키의 배열 </a:t>
            </a:r>
            <a:r>
              <a:rPr lang="en-US" altLang="ko-KR" sz="2000" i="1"/>
              <a:t>S</a:t>
            </a:r>
            <a:r>
              <a:rPr lang="en-US" altLang="ko-KR" sz="2000"/>
              <a:t>(</a:t>
            </a:r>
            <a:r>
              <a:rPr lang="ko-KR" altLang="en-US" sz="2000"/>
              <a:t>첨자는</a:t>
            </a:r>
            <a:r>
              <a:rPr lang="en-US" altLang="ko-KR" sz="2000"/>
              <a:t> 1</a:t>
            </a:r>
            <a:r>
              <a:rPr lang="ko-KR" altLang="en-US" sz="2000"/>
              <a:t>부터 </a:t>
            </a:r>
            <a:r>
              <a:rPr lang="en-US" altLang="ko-KR" sz="2000" i="1"/>
              <a:t>n</a:t>
            </a:r>
            <a:r>
              <a:rPr lang="en-US" altLang="ko-KR" sz="2000"/>
              <a:t>)</a:t>
            </a:r>
          </a:p>
          <a:p>
            <a:r>
              <a:rPr lang="ko-KR" altLang="en-US" sz="2000" b="1"/>
              <a:t>출력</a:t>
            </a:r>
            <a:r>
              <a:rPr lang="en-US" altLang="ko-KR" sz="2000"/>
              <a:t>: </a:t>
            </a:r>
            <a:r>
              <a:rPr lang="ko-KR" altLang="en-US" sz="2000"/>
              <a:t>키가 비내림차순으로 정렬된 배열 </a:t>
            </a:r>
            <a:r>
              <a:rPr lang="en-US" altLang="ko-KR" sz="2000" i="1"/>
              <a:t>S</a:t>
            </a:r>
            <a:endParaRPr lang="ko-KR" altLang="en-US" sz="2000" i="1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792E2F-2A52-4B16-A11F-B721EAFF22B6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14313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3600" u="sng" smtClean="0">
                <a:latin typeface="Times New Roman" pitchFamily="18" charset="0"/>
              </a:rPr>
              <a:t>교환정렬</a:t>
            </a:r>
            <a:r>
              <a:rPr lang="ko-KR" altLang="en-US" sz="3600" smtClean="0">
                <a:latin typeface="Times New Roman" pitchFamily="18" charset="0"/>
              </a:rPr>
              <a:t> 시간복잡도 분석</a:t>
            </a:r>
            <a:r>
              <a:rPr lang="en-US" altLang="ko-KR" sz="3600" smtClean="0">
                <a:latin typeface="Times New Roman" pitchFamily="18" charset="0"/>
              </a:rPr>
              <a:t>(1)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571625"/>
            <a:ext cx="77724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단위연산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err="1" smtClean="0">
                <a:latin typeface="Times New Roman" pitchFamily="18" charset="0"/>
              </a:rPr>
              <a:t>조건문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S[j]</a:t>
            </a:r>
            <a:r>
              <a:rPr lang="ko-KR" altLang="en-US" sz="2000" dirty="0" smtClean="0">
                <a:latin typeface="Courier New" pitchFamily="49" charset="0"/>
                <a:cs typeface="Courier New" pitchFamily="49" charset="0"/>
              </a:rPr>
              <a:t>와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S[</a:t>
            </a:r>
            <a:r>
              <a:rPr lang="en-US" altLang="ko-KR" sz="16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]</a:t>
            </a:r>
            <a:r>
              <a:rPr lang="ko-KR" altLang="en-US" sz="2000" dirty="0" smtClean="0">
                <a:latin typeface="Times New Roman" pitchFamily="18" charset="0"/>
              </a:rPr>
              <a:t>의 비교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정렬할 항목의 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u="sng" dirty="0" smtClean="0">
                <a:latin typeface="Times New Roman" pitchFamily="18" charset="0"/>
              </a:rPr>
              <a:t>모든 경우 </a:t>
            </a:r>
            <a:r>
              <a:rPr lang="ko-KR" altLang="en-US" sz="2000" b="1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j</a:t>
            </a:r>
            <a:r>
              <a:rPr lang="en-US" altLang="ko-KR" sz="2000" dirty="0" smtClean="0">
                <a:latin typeface="Times New Roman" pitchFamily="18" charset="0"/>
              </a:rPr>
              <a:t>-</a:t>
            </a:r>
            <a:r>
              <a:rPr lang="ko-KR" altLang="en-US" sz="2000" dirty="0" smtClean="0">
                <a:latin typeface="Times New Roman" pitchFamily="18" charset="0"/>
              </a:rPr>
              <a:t>루프가 수행될 때마다 </a:t>
            </a:r>
            <a:r>
              <a:rPr lang="ko-KR" altLang="en-US" sz="2000" dirty="0" err="1" smtClean="0">
                <a:latin typeface="Times New Roman" pitchFamily="18" charset="0"/>
              </a:rPr>
              <a:t>조건문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1</a:t>
            </a:r>
            <a:r>
              <a:rPr lang="ko-KR" altLang="en-US" sz="2000" dirty="0" smtClean="0">
                <a:latin typeface="Times New Roman" pitchFamily="18" charset="0"/>
              </a:rPr>
              <a:t>번씩 수행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조건문의 총 수행횟수</a:t>
            </a:r>
          </a:p>
          <a:p>
            <a:pPr lvl="2" eaLnBrk="1" hangingPunct="1">
              <a:lnSpc>
                <a:spcPct val="90000"/>
              </a:lnSpc>
            </a:pPr>
            <a:endParaRPr lang="ko-KR" altLang="en-US" sz="2000" dirty="0" smtClean="0">
              <a:latin typeface="Times New Roman" pitchFamily="18" charset="0"/>
            </a:endParaRPr>
          </a:p>
          <a:p>
            <a:pPr marL="914400" lvl="2" indent="0" eaLnBrk="1" hangingPunct="1">
              <a:lnSpc>
                <a:spcPct val="90000"/>
              </a:lnSpc>
              <a:buNone/>
            </a:pPr>
            <a:r>
              <a:rPr lang="ko-KR" altLang="en-US" sz="2000" dirty="0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2050" name="Object 7"/>
          <p:cNvGraphicFramePr>
            <a:graphicFrameLocks noChangeAspect="1"/>
          </p:cNvGraphicFramePr>
          <p:nvPr/>
        </p:nvGraphicFramePr>
        <p:xfrm>
          <a:off x="2214563" y="5786438"/>
          <a:ext cx="40005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name="Equation" r:id="rId3" imgW="2438280" imgH="393480" progId="Equation.3">
                  <p:embed/>
                </p:oleObj>
              </mc:Choice>
              <mc:Fallback>
                <p:oleObj name="Equation" r:id="rId3" imgW="243828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5786438"/>
                        <a:ext cx="40005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06400"/>
              </p:ext>
            </p:extLst>
          </p:nvPr>
        </p:nvGraphicFramePr>
        <p:xfrm>
          <a:off x="3048000" y="3500438"/>
          <a:ext cx="33099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sz="16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loop 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수행 회수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76" name="TextBox 6"/>
          <p:cNvSpPr txBox="1">
            <a:spLocks noChangeArrowheads="1"/>
          </p:cNvSpPr>
          <p:nvPr/>
        </p:nvSpPr>
        <p:spPr bwMode="auto">
          <a:xfrm>
            <a:off x="1143000" y="5929313"/>
            <a:ext cx="9540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/>
              <a:t>따라서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F8E06B-25F9-4BB9-9801-D632F3E46EF8}" type="slidenum">
              <a:rPr lang="en-US" altLang="ko-KR" smtClean="0"/>
              <a:pPr>
                <a:defRPr/>
              </a:pPr>
              <a:t>74</a:t>
            </a:fld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5940152" y="1221453"/>
            <a:ext cx="3051745" cy="116955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exchangesort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0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n,</a:t>
            </a:r>
            <a:r>
              <a:rPr lang="en-US" altLang="ko-KR" sz="1000" b="1" dirty="0" err="1" smtClean="0">
                <a:latin typeface="Courier New" pitchFamily="49" charset="0"/>
                <a:cs typeface="Courier New" pitchFamily="49" charset="0"/>
              </a:rPr>
              <a:t>keytype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S[]){</a:t>
            </a:r>
            <a:endParaRPr lang="en-US" altLang="ko-KR" sz="1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index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ko-KR" sz="1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ko-KR" sz="1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j=i+1;j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n;j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(S[j] &lt; S[</a:t>
            </a:r>
            <a:r>
              <a:rPr lang="en-US" altLang="ko-KR" sz="1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exchange 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S[</a:t>
            </a:r>
            <a:r>
              <a:rPr lang="en-US" altLang="ko-KR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000" dirty="0" smtClean="0">
                <a:latin typeface="Courier New" pitchFamily="49" charset="0"/>
                <a:cs typeface="Courier New" pitchFamily="49" charset="0"/>
              </a:rPr>
              <a:t>] and </a:t>
            </a:r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S[j]</a:t>
            </a:r>
          </a:p>
          <a:p>
            <a:r>
              <a:rPr lang="en-US" altLang="ko-KR" sz="1000" dirty="0">
                <a:latin typeface="Courier New" pitchFamily="49" charset="0"/>
                <a:cs typeface="Courier New" pitchFamily="49" charset="0"/>
              </a:rPr>
              <a:t>}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4AA06B-D59A-47F2-B194-21869CEC3E31}" type="slidenum">
              <a:rPr lang="en-US" altLang="ko-KR"/>
              <a:pPr>
                <a:defRPr/>
              </a:pPr>
              <a:t>75</a:t>
            </a:fld>
            <a:endParaRPr lang="en-US" altLang="ko-KR"/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685800" y="609600"/>
            <a:ext cx="7772400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3600" u="sng">
                <a:solidFill>
                  <a:schemeClr val="tx2"/>
                </a:solidFill>
              </a:rPr>
              <a:t>행렬곱셈</a:t>
            </a:r>
            <a:r>
              <a:rPr lang="ko-KR" altLang="en-US" sz="3600">
                <a:solidFill>
                  <a:schemeClr val="tx2"/>
                </a:solidFill>
              </a:rPr>
              <a:t> 시간복잡도 분석</a:t>
            </a:r>
            <a:endParaRPr lang="en-US" altLang="ko-KR" sz="3600">
              <a:solidFill>
                <a:schemeClr val="tx2"/>
              </a:solidFill>
            </a:endParaRPr>
          </a:p>
        </p:txBody>
      </p:sp>
      <p:sp>
        <p:nvSpPr>
          <p:cNvPr id="3077" name="Rectangle 6"/>
          <p:cNvSpPr>
            <a:spLocks noChangeArrowheads="1"/>
          </p:cNvSpPr>
          <p:nvPr/>
        </p:nvSpPr>
        <p:spPr bwMode="auto">
          <a:xfrm>
            <a:off x="685800" y="1981200"/>
            <a:ext cx="80010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단위연산</a:t>
            </a:r>
            <a:r>
              <a:rPr lang="en-US" altLang="ko-KR" sz="2000" dirty="0"/>
              <a:t>: </a:t>
            </a:r>
            <a:r>
              <a:rPr lang="ko-KR" altLang="en-US" sz="2000" dirty="0"/>
              <a:t>가장 안쪽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ko-KR" altLang="en-US" sz="2000" dirty="0"/>
              <a:t>루프에</a:t>
            </a:r>
            <a:r>
              <a:rPr lang="en-US" altLang="ko-KR" sz="2000" dirty="0"/>
              <a:t> </a:t>
            </a:r>
            <a:r>
              <a:rPr lang="ko-KR" altLang="en-US" sz="2000" dirty="0"/>
              <a:t>있는 곱셈</a:t>
            </a:r>
            <a:endParaRPr lang="en-US" altLang="ko-KR" sz="160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입력크기</a:t>
            </a:r>
            <a:r>
              <a:rPr lang="en-US" altLang="ko-KR" sz="2000" dirty="0"/>
              <a:t>:  </a:t>
            </a:r>
            <a:r>
              <a:rPr lang="ko-KR" altLang="en-US" sz="2000" dirty="0"/>
              <a:t>행과 열의 개수  </a:t>
            </a:r>
            <a:r>
              <a:rPr lang="en-US" altLang="ko-KR" sz="2000" i="1" dirty="0"/>
              <a:t>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u="sng" dirty="0"/>
              <a:t>모든 경우 </a:t>
            </a:r>
            <a:r>
              <a:rPr lang="ko-KR" altLang="en-US" sz="2000" b="1" dirty="0"/>
              <a:t>분석</a:t>
            </a:r>
            <a:r>
              <a:rPr lang="en-US" altLang="ko-KR" sz="2000" dirty="0"/>
              <a:t>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2000" i="1" dirty="0" err="1"/>
              <a:t>i</a:t>
            </a:r>
            <a:r>
              <a:rPr lang="ko-KR" altLang="en-US" sz="2000" dirty="0"/>
              <a:t>루프는 항상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수행</a:t>
            </a:r>
            <a:r>
              <a:rPr lang="en-US" altLang="ko-KR" sz="2000" dirty="0"/>
              <a:t>.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2000" i="1" dirty="0" err="1"/>
              <a:t>i</a:t>
            </a:r>
            <a:r>
              <a:rPr lang="en-US" altLang="ko-KR" sz="2000" dirty="0"/>
              <a:t> </a:t>
            </a:r>
            <a:r>
              <a:rPr lang="ko-KR" altLang="en-US" sz="2000" dirty="0"/>
              <a:t>루프 한 번 수행될 때마다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000" i="1" dirty="0"/>
              <a:t>j </a:t>
            </a:r>
            <a:r>
              <a:rPr lang="ko-KR" altLang="en-US" sz="2000" dirty="0"/>
              <a:t>루프는</a:t>
            </a:r>
            <a:r>
              <a:rPr lang="en-US" altLang="ko-KR" sz="2000" dirty="0"/>
              <a:t> </a:t>
            </a:r>
            <a:r>
              <a:rPr lang="ko-KR" altLang="en-US" sz="2000" dirty="0"/>
              <a:t>항상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수행</a:t>
            </a:r>
            <a:endParaRPr lang="en-US" altLang="ko-KR" sz="2000" dirty="0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600" i="1" dirty="0">
                <a:cs typeface="Times New Roman" pitchFamily="18" charset="0"/>
              </a:rPr>
              <a:t>j</a:t>
            </a:r>
            <a:r>
              <a:rPr lang="en-US" altLang="ko-KR" sz="2000" dirty="0"/>
              <a:t> </a:t>
            </a:r>
            <a:r>
              <a:rPr lang="ko-KR" altLang="en-US" sz="2000" dirty="0"/>
              <a:t>루프 한 번 수행될 때마다</a:t>
            </a:r>
            <a:r>
              <a:rPr lang="ko-KR" alt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6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600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2000" i="1" dirty="0"/>
              <a:t>k </a:t>
            </a:r>
            <a:r>
              <a:rPr lang="ko-KR" altLang="en-US" sz="2000" dirty="0"/>
              <a:t>루프는</a:t>
            </a:r>
            <a:r>
              <a:rPr lang="en-US" altLang="ko-KR" sz="2000" dirty="0"/>
              <a:t> </a:t>
            </a:r>
            <a:r>
              <a:rPr lang="ko-KR" altLang="en-US" sz="2000" dirty="0"/>
              <a:t>항상 </a:t>
            </a:r>
            <a:r>
              <a:rPr lang="en-US" altLang="ko-KR" sz="2000" i="1" dirty="0"/>
              <a:t>n</a:t>
            </a:r>
            <a:r>
              <a:rPr lang="ko-KR" altLang="en-US" sz="2000" dirty="0"/>
              <a:t>번 수행</a:t>
            </a:r>
            <a:endParaRPr lang="en-US" altLang="ko-KR" sz="2000" dirty="0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endParaRPr lang="en-US" altLang="ko-KR" sz="2000" dirty="0"/>
          </a:p>
        </p:txBody>
      </p:sp>
      <p:graphicFrame>
        <p:nvGraphicFramePr>
          <p:cNvPr id="3074" name="Object 7"/>
          <p:cNvGraphicFramePr>
            <a:graphicFrameLocks noChangeAspect="1"/>
          </p:cNvGraphicFramePr>
          <p:nvPr/>
        </p:nvGraphicFramePr>
        <p:xfrm>
          <a:off x="2714625" y="4214813"/>
          <a:ext cx="22669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Equation" r:id="rId4" imgW="1231560" imgH="228600" progId="Equation.3">
                  <p:embed/>
                </p:oleObj>
              </mc:Choice>
              <mc:Fallback>
                <p:oleObj name="Equation" r:id="rId4" imgW="12315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4214813"/>
                        <a:ext cx="22669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2136846" y="5048071"/>
            <a:ext cx="457200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spAutoFit/>
          </a:bodyPr>
          <a:lstStyle/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200" b="1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=1;i&lt;=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n;i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ko-KR" sz="1200" b="1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(j=1;j&lt;=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n;j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   C[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][j]=0;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altLang="ko-KR" sz="1200" b="1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(k=1;k&lt;=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n;k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      C[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][j]=C[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][j]+A[</a:t>
            </a:r>
            <a:r>
              <a:rPr lang="en-US" altLang="ko-KR" sz="1200" dirty="0" err="1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][k]*B[k][j];</a:t>
            </a:r>
          </a:p>
          <a:p>
            <a:pPr lvl="0"/>
            <a:r>
              <a:rPr lang="en-US" altLang="ko-KR" sz="1200" dirty="0">
                <a:solidFill>
                  <a:srgbClr val="3F3E00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62320" y="18864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3600" u="sng" dirty="0" smtClean="0">
                <a:latin typeface="Times New Roman" pitchFamily="18" charset="0"/>
              </a:rPr>
              <a:t>순차검색</a:t>
            </a:r>
            <a:r>
              <a:rPr lang="ko-KR" altLang="en-US" sz="3600" dirty="0" smtClean="0">
                <a:latin typeface="Times New Roman" pitchFamily="18" charset="0"/>
              </a:rPr>
              <a:t> 시간복잡도 분석 </a:t>
            </a:r>
            <a:r>
              <a:rPr lang="en-US" altLang="ko-KR" sz="3600" dirty="0" smtClean="0">
                <a:latin typeface="Times New Roman" pitchFamily="18" charset="0"/>
              </a:rPr>
              <a:t>(</a:t>
            </a:r>
            <a:r>
              <a:rPr lang="ko-KR" altLang="en-US" sz="3600" dirty="0" smtClean="0">
                <a:latin typeface="Times New Roman" pitchFamily="18" charset="0"/>
              </a:rPr>
              <a:t>최악</a:t>
            </a:r>
            <a:r>
              <a:rPr lang="en-US" altLang="ko-KR" sz="3600" dirty="0" smtClean="0">
                <a:latin typeface="Times New Roman" pitchFamily="18" charset="0"/>
              </a:rPr>
              <a:t>)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5" y="1340768"/>
            <a:ext cx="7772400" cy="23764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단위연산</a:t>
            </a:r>
            <a:r>
              <a:rPr lang="en-US" altLang="ko-KR" sz="2000" b="1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배열의 아이템과 키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와 비교 연산  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 (S[location] != x)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 안에 있는 아이템의 수 </a:t>
            </a: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b="1" u="sng" dirty="0" smtClean="0">
                <a:latin typeface="Times New Roman" pitchFamily="18" charset="0"/>
              </a:rPr>
              <a:t>최악의 경우 </a:t>
            </a:r>
            <a:r>
              <a:rPr lang="ko-KR" altLang="en-US" sz="2000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배열의 마지막 아이템이거나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배열에 없는 경우 단위연산이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번 수행된다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413581"/>
              </p:ext>
            </p:extLst>
          </p:nvPr>
        </p:nvGraphicFramePr>
        <p:xfrm>
          <a:off x="2411760" y="3259137"/>
          <a:ext cx="100012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" name="Equation" r:id="rId3" imgW="596880" imgH="203040" progId="Equation.3">
                  <p:embed/>
                </p:oleObj>
              </mc:Choice>
              <mc:Fallback>
                <p:oleObj name="Equation" r:id="rId3" imgW="59688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259137"/>
                        <a:ext cx="1000125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6"/>
          <p:cNvSpPr txBox="1">
            <a:spLocks noChangeArrowheads="1"/>
          </p:cNvSpPr>
          <p:nvPr/>
        </p:nvSpPr>
        <p:spPr bwMode="auto">
          <a:xfrm>
            <a:off x="905207" y="3856782"/>
            <a:ext cx="7286625" cy="923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/>
              <a:t>순차검색 알고리즘의 경우 입력배열의 값에 따라서 </a:t>
            </a:r>
          </a:p>
          <a:p>
            <a:pPr>
              <a:lnSpc>
                <a:spcPct val="150000"/>
              </a:lnSpc>
            </a:pPr>
            <a:r>
              <a:rPr lang="ko-KR" altLang="en-US" sz="1800"/>
              <a:t>검색하는 횟수가 달라지므로</a:t>
            </a:r>
            <a:r>
              <a:rPr lang="en-US" altLang="ko-KR" sz="1800"/>
              <a:t>, </a:t>
            </a:r>
            <a:r>
              <a:rPr lang="ko-KR" altLang="en-US" sz="1800"/>
              <a:t>모든 경우 분석은 불가능하다</a:t>
            </a:r>
            <a:r>
              <a:rPr lang="en-US" altLang="ko-KR" sz="1800"/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A5066-E524-4D07-91C9-B4C0F3D5BF01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475656" y="5013176"/>
            <a:ext cx="5076056" cy="1296144"/>
            <a:chOff x="1475656" y="5013176"/>
            <a:chExt cx="5076056" cy="1296144"/>
          </a:xfrm>
        </p:grpSpPr>
        <p:sp>
          <p:nvSpPr>
            <p:cNvPr id="2" name="직사각형 1"/>
            <p:cNvSpPr/>
            <p:nvPr/>
          </p:nvSpPr>
          <p:spPr>
            <a:xfrm>
              <a:off x="1691680" y="5013176"/>
              <a:ext cx="486003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location = 1;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while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(location &lt;= n &amp;&amp; S[location] != x)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 location++;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if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(location &gt; n)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location = 0;</a:t>
              </a:r>
              <a:endParaRPr lang="ko-KR" altLang="en-US" sz="1400" dirty="0"/>
            </a:p>
          </p:txBody>
        </p:sp>
        <p:sp>
          <p:nvSpPr>
            <p:cNvPr id="3" name="직사각형 2"/>
            <p:cNvSpPr/>
            <p:nvPr/>
          </p:nvSpPr>
          <p:spPr bwMode="auto">
            <a:xfrm>
              <a:off x="1475656" y="5013176"/>
              <a:ext cx="5076056" cy="12961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1E1F1C-9AEE-4C31-975C-AE4DA90FAD92}" type="slidenum">
              <a:rPr lang="en-US" altLang="ko-KR"/>
              <a:pPr>
                <a:defRPr/>
              </a:pPr>
              <a:t>77</a:t>
            </a:fld>
            <a:endParaRPr lang="en-US" altLang="ko-KR"/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685800" y="609600"/>
            <a:ext cx="7772400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3600" u="sng">
                <a:solidFill>
                  <a:schemeClr val="tx2"/>
                </a:solidFill>
              </a:rPr>
              <a:t>교환정렬</a:t>
            </a:r>
            <a:r>
              <a:rPr lang="ko-KR" altLang="en-US" sz="3600">
                <a:solidFill>
                  <a:schemeClr val="tx2"/>
                </a:solidFill>
              </a:rPr>
              <a:t> 시간복잡도 분석</a:t>
            </a:r>
            <a:r>
              <a:rPr lang="en-US" altLang="ko-KR" sz="3600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685800" y="1700808"/>
            <a:ext cx="80010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단위연산</a:t>
            </a:r>
            <a:r>
              <a:rPr lang="en-US" altLang="ko-KR" sz="2000" dirty="0"/>
              <a:t>: </a:t>
            </a:r>
            <a:r>
              <a:rPr lang="ko-KR" altLang="en-US" sz="2000" dirty="0"/>
              <a:t>교환하는 연산  </a:t>
            </a:r>
            <a:r>
              <a:rPr lang="en-US" altLang="ko-KR" sz="1600" dirty="0">
                <a:latin typeface="Courier New" pitchFamily="49" charset="0"/>
              </a:rPr>
              <a:t>(exchange S[j] and S[</a:t>
            </a:r>
            <a:r>
              <a:rPr lang="en-US" altLang="ko-KR" sz="1600" dirty="0" err="1">
                <a:latin typeface="Courier New" pitchFamily="49" charset="0"/>
              </a:rPr>
              <a:t>i</a:t>
            </a:r>
            <a:r>
              <a:rPr lang="en-US" altLang="ko-KR" sz="1600" dirty="0">
                <a:latin typeface="Courier New" pitchFamily="49" charset="0"/>
              </a:rPr>
              <a:t>])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dirty="0"/>
              <a:t>입력크기</a:t>
            </a:r>
            <a:r>
              <a:rPr lang="en-US" altLang="ko-KR" sz="2000" dirty="0"/>
              <a:t>: </a:t>
            </a:r>
            <a:r>
              <a:rPr lang="ko-KR" altLang="en-US" sz="2000" dirty="0"/>
              <a:t>정렬할 항목의 수 </a:t>
            </a:r>
            <a:r>
              <a:rPr lang="en-US" altLang="ko-KR" sz="2000" i="1" dirty="0"/>
              <a:t>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85000"/>
              <a:buFont typeface="Wingdings 2" pitchFamily="18" charset="2"/>
              <a:buBlip>
                <a:blip r:embed="rId3"/>
              </a:buBlip>
            </a:pPr>
            <a:r>
              <a:rPr lang="ko-KR" altLang="en-US" sz="2000" b="1" u="sng" dirty="0"/>
              <a:t>최악의 경우 </a:t>
            </a:r>
            <a:r>
              <a:rPr lang="ko-KR" altLang="en-US" sz="2000" b="1" dirty="0"/>
              <a:t>분석</a:t>
            </a:r>
            <a:r>
              <a:rPr lang="en-US" altLang="ko-KR" sz="2000" dirty="0"/>
              <a:t>: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조건문의 결과에 따라서 교환 연산의 수행여부가 결정된다</a:t>
            </a:r>
            <a:r>
              <a:rPr lang="en-US" altLang="ko-KR" sz="2000" dirty="0"/>
              <a:t>.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ü"/>
            </a:pPr>
            <a:r>
              <a:rPr lang="ko-KR" altLang="en-US" sz="2000" dirty="0"/>
              <a:t>최악의 경우 </a:t>
            </a:r>
            <a:r>
              <a:rPr lang="en-US" altLang="ko-KR" sz="2000" dirty="0"/>
              <a:t>= </a:t>
            </a:r>
            <a:r>
              <a:rPr lang="ko-KR" altLang="en-US" sz="2000" dirty="0" err="1"/>
              <a:t>조건문이</a:t>
            </a:r>
            <a:r>
              <a:rPr lang="ko-KR" altLang="en-US" sz="2000" dirty="0"/>
              <a:t> 항상 참</a:t>
            </a:r>
            <a:r>
              <a:rPr lang="en-US" altLang="ko-KR" sz="2000" dirty="0"/>
              <a:t>(true)</a:t>
            </a:r>
            <a:r>
              <a:rPr lang="ko-KR" altLang="en-US" sz="2000" dirty="0"/>
              <a:t>이 되는 경우			                   </a:t>
            </a:r>
            <a:r>
              <a:rPr lang="en-US" altLang="ko-KR" sz="2000" dirty="0"/>
              <a:t>= </a:t>
            </a:r>
            <a:r>
              <a:rPr lang="ko-KR" altLang="en-US" sz="2000" dirty="0"/>
              <a:t>입력 배열이 </a:t>
            </a:r>
            <a:r>
              <a:rPr lang="ko-KR" altLang="en-US" sz="2000" dirty="0" smtClean="0"/>
              <a:t>거꾸로 </a:t>
            </a:r>
            <a:r>
              <a:rPr lang="ko-KR" altLang="en-US" sz="2000" dirty="0"/>
              <a:t>정렬되어 있는 경우</a:t>
            </a:r>
          </a:p>
        </p:txBody>
      </p:sp>
      <p:graphicFrame>
        <p:nvGraphicFramePr>
          <p:cNvPr id="512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65100"/>
              </p:ext>
            </p:extLst>
          </p:nvPr>
        </p:nvGraphicFramePr>
        <p:xfrm>
          <a:off x="3139271" y="3789040"/>
          <a:ext cx="16065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" name="Equation" r:id="rId4" imgW="990360" imgH="393480" progId="Equation.3">
                  <p:embed/>
                </p:oleObj>
              </mc:Choice>
              <mc:Fallback>
                <p:oleObj name="Equation" r:id="rId4" imgW="99036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271" y="3789040"/>
                        <a:ext cx="16065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36813" y="4457700"/>
            <a:ext cx="21351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+mn-lt"/>
                <a:ea typeface="굴림" charset="-127"/>
              </a:rPr>
              <a:t>(</a:t>
            </a:r>
            <a:r>
              <a:rPr lang="ko-KR" altLang="en-US" sz="2000" dirty="0">
                <a:latin typeface="+mn-lt"/>
                <a:ea typeface="굴림" charset="-127"/>
              </a:rPr>
              <a:t>예</a:t>
            </a:r>
            <a:r>
              <a:rPr lang="en-US" altLang="ko-KR" sz="2000" dirty="0">
                <a:latin typeface="+mn-lt"/>
                <a:ea typeface="굴림" charset="-127"/>
              </a:rPr>
              <a:t>) 5, 4, 3, 2, 1</a:t>
            </a:r>
            <a:endParaRPr lang="ko-KR" altLang="en-US" sz="2000" dirty="0">
              <a:latin typeface="+mn-lt"/>
              <a:ea typeface="굴림" charset="-127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54880" y="5139983"/>
            <a:ext cx="4451985" cy="954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altLang="ko-KR" sz="1400" b="1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&lt;=n-1; 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ko-KR" sz="1400" b="1" dirty="0">
                <a:latin typeface="Courier New" pitchFamily="49" charset="0"/>
                <a:cs typeface="Courier New" pitchFamily="49" charset="0"/>
              </a:rPr>
              <a:t> for 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(j=i+1; j&lt;=n; j++)</a:t>
            </a:r>
          </a:p>
          <a:p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altLang="ko-KR" sz="1400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(S[j] &lt; S[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])</a:t>
            </a:r>
          </a:p>
          <a:p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              exchange S[</a:t>
            </a:r>
            <a:r>
              <a:rPr lang="en-US" altLang="ko-KR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400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altLang="ko-KR" sz="140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altLang="ko-KR" sz="1400" smtClean="0">
                <a:latin typeface="Courier New" pitchFamily="49" charset="0"/>
                <a:cs typeface="Courier New" pitchFamily="49" charset="0"/>
              </a:rPr>
              <a:t>S[j]</a:t>
            </a:r>
            <a:endParaRPr lang="en-US" altLang="ko-KR" sz="14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C67A02-BA58-44EC-9677-CA238AA6937F}" type="slidenum">
              <a:rPr lang="en-US" altLang="ko-KR"/>
              <a:pPr>
                <a:defRPr/>
              </a:pPr>
              <a:t>78</a:t>
            </a:fld>
            <a:endParaRPr lang="en-US" altLang="ko-KR"/>
          </a:p>
        </p:txBody>
      </p:sp>
      <p:sp>
        <p:nvSpPr>
          <p:cNvPr id="61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890588"/>
          </a:xfrm>
        </p:spPr>
        <p:txBody>
          <a:bodyPr/>
          <a:lstStyle/>
          <a:p>
            <a:pPr eaLnBrk="1" hangingPunct="1"/>
            <a:r>
              <a:rPr lang="ko-KR" altLang="en-US" sz="3600" u="sng" dirty="0" smtClean="0">
                <a:latin typeface="Times New Roman" pitchFamily="18" charset="0"/>
              </a:rPr>
              <a:t>순차검색</a:t>
            </a:r>
            <a:r>
              <a:rPr lang="ko-KR" altLang="en-US" sz="3600" dirty="0" smtClean="0">
                <a:latin typeface="Times New Roman" pitchFamily="18" charset="0"/>
              </a:rPr>
              <a:t> 시간복잡도 분석 </a:t>
            </a:r>
            <a:r>
              <a:rPr lang="en-US" altLang="ko-KR" sz="3600" dirty="0" smtClean="0">
                <a:latin typeface="Times New Roman" pitchFamily="18" charset="0"/>
              </a:rPr>
              <a:t>(</a:t>
            </a:r>
            <a:r>
              <a:rPr lang="ko-KR" altLang="en-US" sz="3600" dirty="0" smtClean="0">
                <a:latin typeface="Times New Roman" pitchFamily="18" charset="0"/>
              </a:rPr>
              <a:t>평균</a:t>
            </a:r>
            <a:r>
              <a:rPr lang="en-US" altLang="ko-KR" sz="3600" dirty="0" smtClean="0">
                <a:latin typeface="Times New Roman" pitchFamily="18" charset="0"/>
              </a:rPr>
              <a:t>)</a:t>
            </a:r>
          </a:p>
        </p:txBody>
      </p:sp>
      <p:sp>
        <p:nvSpPr>
          <p:cNvPr id="61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11480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ko-KR" altLang="en-US" sz="2000" b="1" dirty="0" smtClean="0"/>
              <a:t>단위연산</a:t>
            </a:r>
            <a:r>
              <a:rPr lang="en-US" altLang="ko-KR" sz="2000" dirty="0" smtClean="0"/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배열의 아이템과 키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와 비교 연산 				          </a:t>
            </a:r>
            <a:r>
              <a:rPr lang="en-US" altLang="ko-KR" sz="1600" dirty="0" smtClean="0">
                <a:latin typeface="Courier New" pitchFamily="49" charset="0"/>
                <a:cs typeface="Courier New" pitchFamily="49" charset="0"/>
              </a:rPr>
              <a:t>(S[location] != x)</a:t>
            </a:r>
          </a:p>
          <a:p>
            <a:pPr eaLnBrk="1" hangingPunct="1"/>
            <a:r>
              <a:rPr lang="ko-KR" altLang="en-US" sz="2000" b="1" dirty="0" smtClean="0">
                <a:latin typeface="Times New Roman" pitchFamily="18" charset="0"/>
              </a:rPr>
              <a:t>입력크기</a:t>
            </a:r>
            <a:r>
              <a:rPr lang="en-US" altLang="ko-KR" sz="2000" dirty="0" smtClean="0">
                <a:latin typeface="Times New Roman" pitchFamily="18" charset="0"/>
              </a:rPr>
              <a:t>: </a:t>
            </a:r>
            <a:r>
              <a:rPr lang="ko-KR" altLang="en-US" sz="2000" dirty="0" smtClean="0">
                <a:latin typeface="Times New Roman" pitchFamily="18" charset="0"/>
              </a:rPr>
              <a:t>배열 안에 있는 아이템의 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  <a:p>
            <a:pPr eaLnBrk="1" hangingPunct="1"/>
            <a:r>
              <a:rPr lang="ko-KR" altLang="en-US" sz="2000" b="1" dirty="0" smtClean="0">
                <a:latin typeface="Times New Roman" pitchFamily="18" charset="0"/>
              </a:rPr>
              <a:t>평균의 경우 </a:t>
            </a:r>
            <a:r>
              <a:rPr lang="ko-KR" altLang="en-US" sz="2000" dirty="0" smtClean="0">
                <a:latin typeface="Times New Roman" pitchFamily="18" charset="0"/>
              </a:rPr>
              <a:t>분석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배열의 아이템이 모두 다르다고 가정한다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경우 </a:t>
            </a:r>
            <a:r>
              <a:rPr lang="en-US" altLang="ko-KR" sz="2000" dirty="0" smtClean="0">
                <a:latin typeface="Times New Roman" pitchFamily="18" charset="0"/>
              </a:rPr>
              <a:t>1: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ko-KR" altLang="en-US" sz="2000" dirty="0" smtClean="0">
                <a:latin typeface="Times New Roman" pitchFamily="18" charset="0"/>
              </a:rPr>
              <a:t>안에 있는 경우만 고려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Times New Roman" pitchFamily="18" charset="0"/>
              </a:rPr>
              <a:t>                에 대해서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배열의 </a:t>
            </a:r>
            <a:r>
              <a:rPr lang="en-US" altLang="ko-KR" sz="2000" i="1" dirty="0" smtClean="0">
                <a:latin typeface="Times New Roman" pitchFamily="18" charset="0"/>
              </a:rPr>
              <a:t>k</a:t>
            </a:r>
            <a:r>
              <a:rPr lang="ko-KR" altLang="en-US" sz="2000" dirty="0" smtClean="0">
                <a:latin typeface="Times New Roman" pitchFamily="18" charset="0"/>
              </a:rPr>
              <a:t>번째 있을 확률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배열의 </a:t>
            </a:r>
            <a:r>
              <a:rPr lang="en-US" altLang="ko-KR" sz="2000" i="1" dirty="0" smtClean="0">
                <a:latin typeface="Times New Roman" pitchFamily="18" charset="0"/>
              </a:rPr>
              <a:t>k</a:t>
            </a:r>
            <a:r>
              <a:rPr lang="ko-KR" altLang="en-US" sz="2000" dirty="0" smtClean="0">
                <a:latin typeface="Times New Roman" pitchFamily="18" charset="0"/>
              </a:rPr>
              <a:t>번째 있다면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이를 찾기 위해서 수행하는 단위연산의 횟수    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</a:t>
            </a:r>
          </a:p>
        </p:txBody>
      </p:sp>
      <p:sp>
        <p:nvSpPr>
          <p:cNvPr id="6153" name="Text Box 4"/>
          <p:cNvSpPr txBox="1">
            <a:spLocks noChangeArrowheads="1"/>
          </p:cNvSpPr>
          <p:nvPr/>
        </p:nvSpPr>
        <p:spPr bwMode="auto">
          <a:xfrm>
            <a:off x="6689725" y="6521450"/>
            <a:ext cx="2454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rgbClr val="D10729"/>
                </a:solidFill>
              </a:rPr>
              <a:t>(</a:t>
            </a:r>
            <a:r>
              <a:rPr lang="ko-KR" altLang="en-US" sz="1600">
                <a:solidFill>
                  <a:srgbClr val="D10729"/>
                </a:solidFill>
              </a:rPr>
              <a:t>다음 슬라이드에서 계속</a:t>
            </a:r>
            <a:r>
              <a:rPr lang="en-US" altLang="ko-KR" sz="1600">
                <a:solidFill>
                  <a:srgbClr val="D10729"/>
                </a:solidFill>
              </a:rPr>
              <a:t>)</a:t>
            </a:r>
          </a:p>
        </p:txBody>
      </p:sp>
      <p:graphicFrame>
        <p:nvGraphicFramePr>
          <p:cNvPr id="61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257954"/>
              </p:ext>
            </p:extLst>
          </p:nvPr>
        </p:nvGraphicFramePr>
        <p:xfrm>
          <a:off x="1979712" y="3573016"/>
          <a:ext cx="8969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6" name="Equation" r:id="rId3" imgW="558720" imgH="177480" progId="Equation.3">
                  <p:embed/>
                </p:oleObj>
              </mc:Choice>
              <mc:Fallback>
                <p:oleObj name="Equation" r:id="rId3" imgW="55872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573016"/>
                        <a:ext cx="8969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29700"/>
              </p:ext>
            </p:extLst>
          </p:nvPr>
        </p:nvGraphicFramePr>
        <p:xfrm>
          <a:off x="7164288" y="3501008"/>
          <a:ext cx="5000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7" name="Equation" r:id="rId5" imgW="355320" imgH="304560" progId="Equation.3">
                  <p:embed/>
                </p:oleObj>
              </mc:Choice>
              <mc:Fallback>
                <p:oleObj name="Equation" r:id="rId5" imgW="355320" imgH="3045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501008"/>
                        <a:ext cx="50006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 bwMode="auto">
          <a:xfrm>
            <a:off x="1475656" y="3140968"/>
            <a:ext cx="720080" cy="36004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경우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1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268715"/>
              </p:ext>
            </p:extLst>
          </p:nvPr>
        </p:nvGraphicFramePr>
        <p:xfrm>
          <a:off x="3275856" y="4221088"/>
          <a:ext cx="370408" cy="342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8" name="Equation" r:id="rId7" imgW="241200" imgH="177480" progId="Equation.3">
                  <p:embed/>
                </p:oleObj>
              </mc:Choice>
              <mc:Fallback>
                <p:oleObj name="Equation" r:id="rId7" imgW="241200" imgH="177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4221088"/>
                        <a:ext cx="370408" cy="3429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108461"/>
              </p:ext>
            </p:extLst>
          </p:nvPr>
        </p:nvGraphicFramePr>
        <p:xfrm>
          <a:off x="2987824" y="4437112"/>
          <a:ext cx="5048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9" name="Equation" r:id="rId9" imgW="3009600" imgH="431640" progId="Equation.3">
                  <p:embed/>
                </p:oleObj>
              </mc:Choice>
              <mc:Fallback>
                <p:oleObj name="Equation" r:id="rId9" imgW="3009600" imgH="431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4437112"/>
                        <a:ext cx="50482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683568" y="5371549"/>
            <a:ext cx="5076056" cy="1296144"/>
            <a:chOff x="1475656" y="5013176"/>
            <a:chExt cx="5076056" cy="1296144"/>
          </a:xfrm>
        </p:grpSpPr>
        <p:sp>
          <p:nvSpPr>
            <p:cNvPr id="13" name="직사각형 12"/>
            <p:cNvSpPr/>
            <p:nvPr/>
          </p:nvSpPr>
          <p:spPr>
            <a:xfrm>
              <a:off x="1691680" y="5013176"/>
              <a:ext cx="486003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location = 1;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while 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(location &lt;= n &amp;&amp; S[location] != x)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 location++;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altLang="ko-KR" sz="1400" b="1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if</a:t>
              </a:r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(location &gt; n)</a:t>
              </a:r>
            </a:p>
            <a:p>
              <a:pPr lvl="0"/>
              <a:r>
                <a:rPr lang="en-US" altLang="ko-KR" sz="1400" dirty="0">
                  <a:solidFill>
                    <a:srgbClr val="3F3E00"/>
                  </a:solidFill>
                  <a:latin typeface="Courier New" pitchFamily="49" charset="0"/>
                  <a:cs typeface="Courier New" pitchFamily="49" charset="0"/>
                </a:rPr>
                <a:t>          location = 0;</a:t>
              </a:r>
              <a:endParaRPr lang="ko-KR" altLang="en-US" sz="1400" dirty="0"/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1475656" y="5013176"/>
              <a:ext cx="5076056" cy="12961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80D36-6588-4E4D-91C3-DC7BC8B5A8AA}" type="slidenum">
              <a:rPr lang="en-US" altLang="ko-KR"/>
              <a:pPr>
                <a:defRPr/>
              </a:pPr>
              <a:t>79</a:t>
            </a:fld>
            <a:endParaRPr lang="en-US" altLang="ko-KR"/>
          </a:p>
        </p:txBody>
      </p:sp>
      <p:sp>
        <p:nvSpPr>
          <p:cNvPr id="71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1019" y="1110682"/>
            <a:ext cx="7772400" cy="4191000"/>
          </a:xfrm>
        </p:spPr>
        <p:txBody>
          <a:bodyPr/>
          <a:lstStyle/>
          <a:p>
            <a:pPr lvl="1" eaLnBrk="1" hangingPunct="1"/>
            <a:r>
              <a:rPr lang="ko-KR" altLang="en-US" sz="2000" dirty="0" smtClean="0">
                <a:latin typeface="Times New Roman" pitchFamily="18" charset="0"/>
              </a:rPr>
              <a:t>경우</a:t>
            </a:r>
            <a:r>
              <a:rPr lang="en-US" altLang="ko-KR" sz="2000" dirty="0" smtClean="0">
                <a:latin typeface="Times New Roman" pitchFamily="18" charset="0"/>
              </a:rPr>
              <a:t>2:   </a:t>
            </a: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ko-KR" altLang="en-US" sz="2000" dirty="0" smtClean="0">
                <a:latin typeface="Times New Roman" pitchFamily="18" charset="0"/>
              </a:rPr>
              <a:t>안에 없는 경우도 고려</a:t>
            </a:r>
            <a:endParaRPr lang="en-US" altLang="ko-KR" sz="2000" dirty="0" smtClean="0">
              <a:latin typeface="Times New Roman" pitchFamily="18" charset="0"/>
            </a:endParaRPr>
          </a:p>
          <a:p>
            <a:pPr lvl="1" eaLnBrk="1" hangingPunct="1"/>
            <a:endParaRPr lang="ko-KR" altLang="en-US" sz="2000" dirty="0" smtClean="0">
              <a:latin typeface="Times New Roman" pitchFamily="18" charset="0"/>
            </a:endParaRP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ko-KR" sz="2000" i="1" dirty="0" smtClean="0">
                <a:latin typeface="Times New Roman" pitchFamily="18" charset="0"/>
              </a:rPr>
              <a:t>x</a:t>
            </a:r>
            <a:r>
              <a:rPr lang="ko-KR" altLang="en-US" sz="2000" dirty="0" smtClean="0">
                <a:latin typeface="Times New Roman" pitchFamily="18" charset="0"/>
              </a:rPr>
              <a:t>가 배열 </a:t>
            </a:r>
            <a:r>
              <a:rPr lang="en-US" altLang="ko-KR" sz="2000" i="1" dirty="0" smtClean="0">
                <a:latin typeface="Times New Roman" pitchFamily="18" charset="0"/>
              </a:rPr>
              <a:t>S</a:t>
            </a:r>
            <a:r>
              <a:rPr lang="ko-KR" altLang="en-US" sz="2000" dirty="0" smtClean="0">
                <a:latin typeface="Times New Roman" pitchFamily="18" charset="0"/>
              </a:rPr>
              <a:t>안에 있을 확률을 </a:t>
            </a:r>
            <a:r>
              <a:rPr lang="en-US" altLang="ko-KR" sz="2000" i="1" dirty="0" smtClean="0">
                <a:latin typeface="Times New Roman" pitchFamily="18" charset="0"/>
              </a:rPr>
              <a:t>p</a:t>
            </a:r>
            <a:r>
              <a:rPr lang="ko-KR" altLang="en-US" sz="2000" dirty="0" smtClean="0">
                <a:latin typeface="Times New Roman" pitchFamily="18" charset="0"/>
              </a:rPr>
              <a:t>라고 하면</a:t>
            </a:r>
            <a:r>
              <a:rPr lang="en-US" altLang="ko-KR" sz="2000" dirty="0" smtClean="0">
                <a:latin typeface="Times New Roman" pitchFamily="18" charset="0"/>
              </a:rPr>
              <a:t>,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en-US" altLang="ko-KR" i="1" dirty="0" smtClean="0">
                <a:latin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</a:rPr>
              <a:t>가 배열의 </a:t>
            </a:r>
            <a:r>
              <a:rPr lang="en-US" altLang="ko-KR" i="1" dirty="0" smtClean="0">
                <a:latin typeface="Times New Roman" pitchFamily="18" charset="0"/>
              </a:rPr>
              <a:t>k</a:t>
            </a:r>
            <a:r>
              <a:rPr lang="ko-KR" altLang="en-US" dirty="0" smtClean="0">
                <a:latin typeface="Times New Roman" pitchFamily="18" charset="0"/>
              </a:rPr>
              <a:t>번째 있을 확률 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en-US" altLang="ko-KR" i="1" dirty="0" smtClean="0">
                <a:latin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</a:rPr>
              <a:t>가 배열에 없을 확률 </a:t>
            </a:r>
            <a:endParaRPr lang="en-US" altLang="ko-KR" dirty="0" smtClean="0">
              <a:latin typeface="Times New Roman" pitchFamily="18" charset="0"/>
            </a:endParaRPr>
          </a:p>
          <a:p>
            <a:pPr lvl="3" eaLnBrk="1" hangingPunct="1">
              <a:buFont typeface="Arial" panose="020B0604020202020204" pitchFamily="34" charset="0"/>
              <a:buChar char="•"/>
            </a:pPr>
            <a:endParaRPr lang="ko-KR" altLang="en-US" dirty="0" smtClean="0">
              <a:latin typeface="Times New Roman" pitchFamily="18" charset="0"/>
            </a:endParaRP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Times New Roman" pitchFamily="18" charset="0"/>
              </a:rPr>
              <a:t>따라서</a:t>
            </a:r>
            <a:r>
              <a:rPr lang="en-US" altLang="ko-KR" sz="2000" dirty="0" smtClean="0">
                <a:latin typeface="Times New Roman" pitchFamily="18" charset="0"/>
              </a:rPr>
              <a:t>,																																									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Times New Roman" pitchFamily="18" charset="0"/>
              </a:rPr>
              <a:t> </a:t>
            </a:r>
          </a:p>
        </p:txBody>
      </p:sp>
      <p:graphicFrame>
        <p:nvGraphicFramePr>
          <p:cNvPr id="717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768672"/>
              </p:ext>
            </p:extLst>
          </p:nvPr>
        </p:nvGraphicFramePr>
        <p:xfrm>
          <a:off x="5194962" y="2579119"/>
          <a:ext cx="6858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4" name="Equation" r:id="rId3" imgW="444240" imgH="203040" progId="Equation.3">
                  <p:embed/>
                </p:oleObj>
              </mc:Choice>
              <mc:Fallback>
                <p:oleObj name="Equation" r:id="rId3" imgW="44424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962" y="2579119"/>
                        <a:ext cx="68580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690441"/>
              </p:ext>
            </p:extLst>
          </p:nvPr>
        </p:nvGraphicFramePr>
        <p:xfrm>
          <a:off x="5442612" y="2250507"/>
          <a:ext cx="68580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" name="Equation" r:id="rId5" imgW="431640" imgH="203040" progId="Equation.3">
                  <p:embed/>
                </p:oleObj>
              </mc:Choice>
              <mc:Fallback>
                <p:oleObj name="Equation" r:id="rId5" imgW="43164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2612" y="2250507"/>
                        <a:ext cx="68580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10"/>
          <p:cNvGraphicFramePr>
            <a:graphicFrameLocks noChangeAspect="1"/>
          </p:cNvGraphicFramePr>
          <p:nvPr/>
        </p:nvGraphicFramePr>
        <p:xfrm>
          <a:off x="3048000" y="3276600"/>
          <a:ext cx="2738438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6" name="Equation" r:id="rId7" imgW="1803240" imgH="1244520" progId="Equation.3">
                  <p:embed/>
                </p:oleObj>
              </mc:Choice>
              <mc:Fallback>
                <p:oleObj name="Equation" r:id="rId7" imgW="1803240" imgH="124452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276600"/>
                        <a:ext cx="2738438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11"/>
          <p:cNvGraphicFramePr>
            <a:graphicFrameLocks noChangeAspect="1"/>
          </p:cNvGraphicFramePr>
          <p:nvPr/>
        </p:nvGraphicFramePr>
        <p:xfrm>
          <a:off x="2428875" y="5286375"/>
          <a:ext cx="30480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7" name="Equation" r:id="rId9" imgW="1828800" imgH="431640" progId="Equation.3">
                  <p:embed/>
                </p:oleObj>
              </mc:Choice>
              <mc:Fallback>
                <p:oleObj name="Equation" r:id="rId9" imgW="1828800" imgH="431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5286375"/>
                        <a:ext cx="30480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 bwMode="auto">
          <a:xfrm>
            <a:off x="1267381" y="1165756"/>
            <a:ext cx="720080" cy="36004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경우</a:t>
            </a:r>
            <a:r>
              <a:rPr kumimoji="1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pitchFamily="50" charset="-127"/>
              </a:rPr>
              <a:t>2</a:t>
            </a: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" name="모서리가 둥근 사각형 설명선 1"/>
          <p:cNvSpPr/>
          <p:nvPr/>
        </p:nvSpPr>
        <p:spPr bwMode="auto">
          <a:xfrm>
            <a:off x="5856796" y="3068960"/>
            <a:ext cx="792088" cy="358094"/>
          </a:xfrm>
          <a:prstGeom prst="wedgeRoundRectCallout">
            <a:avLst>
              <a:gd name="adj1" fmla="val -81489"/>
              <a:gd name="adj2" fmla="val 5788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smtClean="0"/>
              <a:t>없는 경우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모서리가 둥근 사각형 설명선 9"/>
          <p:cNvSpPr/>
          <p:nvPr/>
        </p:nvSpPr>
        <p:spPr bwMode="auto">
          <a:xfrm>
            <a:off x="4613092" y="2898206"/>
            <a:ext cx="792088" cy="350517"/>
          </a:xfrm>
          <a:prstGeom prst="wedgeRoundRectCallout">
            <a:avLst>
              <a:gd name="adj1" fmla="val -81489"/>
              <a:gd name="adj2" fmla="val 5788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/>
              <a:t>있</a:t>
            </a:r>
            <a:r>
              <a:rPr lang="ko-KR" altLang="en-US" sz="1200" smtClean="0"/>
              <a:t>는 경우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4829036" y="3380560"/>
            <a:ext cx="864096" cy="450499"/>
          </a:xfrm>
          <a:prstGeom prst="ellipse">
            <a:avLst/>
          </a:prstGeom>
          <a:noFill/>
          <a:ln w="19050" cap="flat" cmpd="sng" algn="ctr">
            <a:solidFill>
              <a:schemeClr val="accent1">
                <a:lumMod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3635896" y="3276601"/>
            <a:ext cx="1122782" cy="728464"/>
          </a:xfrm>
          <a:prstGeom prst="ellipse">
            <a:avLst/>
          </a:prstGeom>
          <a:noFill/>
          <a:ln w="19050" cap="flat" cmpd="sng" algn="ctr">
            <a:solidFill>
              <a:schemeClr val="accent1">
                <a:lumMod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EBC00-6499-4199-9A5C-BCF3D2F31384}" type="slidenum">
              <a:rPr lang="en-US" altLang="ko-KR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2700" dirty="0">
                <a:latin typeface="Times New Roman" pitchFamily="18" charset="0"/>
              </a:rPr>
              <a:t>정의</a:t>
            </a:r>
            <a:r>
              <a:rPr lang="en-US" altLang="ko-KR" sz="2700" dirty="0">
                <a:latin typeface="Times New Roman" pitchFamily="18" charset="0"/>
              </a:rPr>
              <a:t>: </a:t>
            </a:r>
            <a:r>
              <a:rPr lang="ko-KR" altLang="en-US" sz="3200" dirty="0">
                <a:latin typeface="Times New Roman" pitchFamily="18" charset="0"/>
              </a:rPr>
              <a:t>알고리즘</a:t>
            </a:r>
            <a:r>
              <a:rPr lang="en-US" altLang="ko-KR" sz="2700" dirty="0">
                <a:latin typeface="Times New Roman" pitchFamily="18" charset="0"/>
              </a:rPr>
              <a:t>(algorithm)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0504" y="2060848"/>
            <a:ext cx="7657960" cy="27363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해결할 수 있는 잘 정의된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(well defined) 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유한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(finite)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내에 종료되는 계산적인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(computational) </a:t>
            </a: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  <a:r>
              <a:rPr lang="en-US" altLang="ko-KR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(procedure)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020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입력을 받아서 출력으로 전환시켜주는 일련의 계산절차</a:t>
            </a:r>
          </a:p>
        </p:txBody>
      </p:sp>
    </p:spTree>
    <p:extLst>
      <p:ext uri="{BB962C8B-B14F-4D97-AF65-F5344CB8AC3E}">
        <p14:creationId xmlns:p14="http://schemas.microsoft.com/office/powerpoint/2010/main" val="313138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29309-A15B-4567-936C-1DB7B81136DA}" type="slidenum">
              <a:rPr lang="en-US" altLang="ko-KR"/>
              <a:pPr>
                <a:defRPr/>
              </a:pPr>
              <a:t>80</a:t>
            </a:fld>
            <a:endParaRPr lang="en-US" altLang="ko-KR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u="sng" smtClean="0">
                <a:latin typeface="Times New Roman" pitchFamily="18" charset="0"/>
              </a:rPr>
              <a:t>순차검색</a:t>
            </a:r>
            <a:r>
              <a:rPr lang="ko-KR" altLang="en-US" sz="3600" smtClean="0">
                <a:latin typeface="Times New Roman" pitchFamily="18" charset="0"/>
              </a:rPr>
              <a:t> 시간복잡도 분석 </a:t>
            </a:r>
            <a:r>
              <a:rPr lang="en-US" altLang="ko-KR" sz="3600" smtClean="0">
                <a:latin typeface="Times New Roman" pitchFamily="18" charset="0"/>
              </a:rPr>
              <a:t>(</a:t>
            </a:r>
            <a:r>
              <a:rPr lang="ko-KR" altLang="en-US" sz="3600" smtClean="0">
                <a:latin typeface="Times New Roman" pitchFamily="18" charset="0"/>
              </a:rPr>
              <a:t>최선</a:t>
            </a:r>
            <a:r>
              <a:rPr lang="en-US" altLang="ko-KR" sz="3600" smtClean="0">
                <a:latin typeface="Times New Roman" pitchFamily="18" charset="0"/>
              </a:rPr>
              <a:t>)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z="2000" b="1" smtClean="0"/>
              <a:t>단위연산</a:t>
            </a:r>
            <a:r>
              <a:rPr lang="en-US" altLang="ko-KR" sz="2000" smtClean="0"/>
              <a:t>: </a:t>
            </a:r>
            <a:r>
              <a:rPr lang="ko-KR" altLang="en-US" sz="2000" smtClean="0">
                <a:latin typeface="Times New Roman" pitchFamily="18" charset="0"/>
              </a:rPr>
              <a:t>배열의 아이템과 키 </a:t>
            </a:r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와 비교 연산 			</a:t>
            </a:r>
            <a:r>
              <a:rPr lang="ko-KR" altLang="en-US" sz="1600" smtClean="0">
                <a:latin typeface="Times New Roman" pitchFamily="18" charset="0"/>
              </a:rPr>
              <a:t>	                    </a:t>
            </a:r>
            <a:r>
              <a:rPr lang="en-US" altLang="ko-KR" sz="1600" smtClean="0">
                <a:latin typeface="Times New Roman" pitchFamily="18" charset="0"/>
              </a:rPr>
              <a:t>(</a:t>
            </a:r>
            <a:r>
              <a:rPr lang="en-US" altLang="ko-KR" sz="1600" smtClean="0">
                <a:latin typeface="Courier New" pitchFamily="49" charset="0"/>
              </a:rPr>
              <a:t>S[location] != x</a:t>
            </a:r>
            <a:r>
              <a:rPr lang="en-US" altLang="ko-KR" sz="1600" smtClean="0">
                <a:latin typeface="Times New Roman" pitchFamily="18" charset="0"/>
              </a:rPr>
              <a:t>)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입력크기</a:t>
            </a:r>
            <a:r>
              <a:rPr lang="en-US" altLang="ko-KR" sz="2000" smtClean="0">
                <a:latin typeface="Times New Roman" pitchFamily="18" charset="0"/>
              </a:rPr>
              <a:t>: </a:t>
            </a:r>
            <a:r>
              <a:rPr lang="ko-KR" altLang="en-US" sz="2000" smtClean="0">
                <a:latin typeface="Times New Roman" pitchFamily="18" charset="0"/>
              </a:rPr>
              <a:t>배열 안에 있는 아이템의 수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</a:p>
          <a:p>
            <a:pPr eaLnBrk="1" hangingPunct="1"/>
            <a:r>
              <a:rPr lang="ko-KR" altLang="en-US" sz="2000" b="1" smtClean="0">
                <a:latin typeface="Times New Roman" pitchFamily="18" charset="0"/>
              </a:rPr>
              <a:t>최선의 경우 </a:t>
            </a:r>
            <a:r>
              <a:rPr lang="ko-KR" altLang="en-US" sz="2000" smtClean="0">
                <a:latin typeface="Times New Roman" pitchFamily="18" charset="0"/>
              </a:rPr>
              <a:t>분석</a:t>
            </a:r>
            <a:r>
              <a:rPr lang="en-US" altLang="ko-KR" sz="2000" smtClean="0">
                <a:latin typeface="Times New Roman" pitchFamily="18" charset="0"/>
              </a:rPr>
              <a:t>:</a:t>
            </a:r>
          </a:p>
          <a:p>
            <a:pPr lvl="1" eaLnBrk="1" hangingPunct="1"/>
            <a:r>
              <a:rPr lang="en-US" altLang="ko-KR" sz="2000" i="1" smtClean="0">
                <a:latin typeface="Times New Roman" pitchFamily="18" charset="0"/>
              </a:rPr>
              <a:t>x</a:t>
            </a:r>
            <a:r>
              <a:rPr lang="ko-KR" altLang="en-US" sz="2000" smtClean="0">
                <a:latin typeface="Times New Roman" pitchFamily="18" charset="0"/>
              </a:rPr>
              <a:t>가 </a:t>
            </a:r>
            <a:r>
              <a:rPr lang="en-US" altLang="ko-KR" sz="2000" i="1" smtClean="0">
                <a:latin typeface="Times New Roman" pitchFamily="18" charset="0"/>
              </a:rPr>
              <a:t>S</a:t>
            </a:r>
            <a:r>
              <a:rPr lang="en-US" altLang="ko-KR" sz="2000" smtClean="0">
                <a:latin typeface="Times New Roman" pitchFamily="18" charset="0"/>
              </a:rPr>
              <a:t>[1]</a:t>
            </a:r>
            <a:r>
              <a:rPr lang="ko-KR" altLang="en-US" sz="2000" smtClean="0">
                <a:latin typeface="Times New Roman" pitchFamily="18" charset="0"/>
              </a:rPr>
              <a:t>일 때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ko-KR" altLang="en-US" sz="2000" smtClean="0">
                <a:latin typeface="Times New Roman" pitchFamily="18" charset="0"/>
              </a:rPr>
              <a:t>입력의 크기에 상관없이 단위연산이 </a:t>
            </a:r>
            <a:r>
              <a:rPr lang="en-US" altLang="ko-KR" sz="2000" smtClean="0">
                <a:latin typeface="Times New Roman" pitchFamily="18" charset="0"/>
              </a:rPr>
              <a:t>1</a:t>
            </a:r>
            <a:r>
              <a:rPr lang="ko-KR" altLang="en-US" sz="2000" smtClean="0">
                <a:latin typeface="Times New Roman" pitchFamily="18" charset="0"/>
              </a:rPr>
              <a:t>번만 수행된다</a:t>
            </a:r>
            <a:r>
              <a:rPr lang="en-US" altLang="ko-KR" sz="2000" smtClean="0">
                <a:latin typeface="Times New Roman" pitchFamily="18" charset="0"/>
              </a:rPr>
              <a:t>.</a:t>
            </a:r>
          </a:p>
          <a:p>
            <a:pPr lvl="1" eaLnBrk="1" hangingPunct="1"/>
            <a:r>
              <a:rPr lang="ko-KR" altLang="en-US" sz="2000" smtClean="0">
                <a:latin typeface="Times New Roman" pitchFamily="18" charset="0"/>
              </a:rPr>
              <a:t>따라서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2928938" y="4357688"/>
          <a:ext cx="107156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4" name="Equation" r:id="rId3" imgW="533160" imgH="203040" progId="Equation.3">
                  <p:embed/>
                </p:oleObj>
              </mc:Choice>
              <mc:Fallback>
                <p:oleObj name="Equation" r:id="rId3" imgW="5331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4357688"/>
                        <a:ext cx="107156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44D36-B3AC-4F76-B206-FEF5C09114F5}" type="slidenum">
              <a:rPr lang="en-US" altLang="ko-KR"/>
              <a:pPr>
                <a:defRPr/>
              </a:pPr>
              <a:t>81</a:t>
            </a:fld>
            <a:endParaRPr lang="en-US" altLang="ko-KR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948113"/>
          </a:xfrm>
        </p:spPr>
        <p:txBody>
          <a:bodyPr/>
          <a:lstStyle/>
          <a:p>
            <a:pPr eaLnBrk="1" hangingPunct="1"/>
            <a:r>
              <a:rPr lang="ko-KR" altLang="en-US" sz="2000" dirty="0" smtClean="0"/>
              <a:t>최악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평균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최선의 경우 분석 방법 중에서 어떤 분석이 가장 정확한가</a:t>
            </a:r>
            <a:r>
              <a:rPr lang="en-US" altLang="ko-KR" sz="2000" dirty="0" smtClean="0"/>
              <a:t>?</a:t>
            </a:r>
          </a:p>
          <a:p>
            <a:pPr eaLnBrk="1" hangingPunct="1"/>
            <a:endParaRPr lang="en-US" altLang="ko-KR" sz="2000" dirty="0" smtClean="0"/>
          </a:p>
          <a:p>
            <a:pPr eaLnBrk="1" hangingPunct="1"/>
            <a:r>
              <a:rPr lang="ko-KR" altLang="en-US" sz="2000" dirty="0" smtClean="0"/>
              <a:t>최악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평균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최선의 경우 분석 방법 중에서 어떤 분석을 사용할 것인가</a:t>
            </a:r>
            <a:r>
              <a:rPr lang="en-US" altLang="ko-KR" sz="2000" dirty="0" smtClean="0"/>
              <a:t>?</a:t>
            </a:r>
          </a:p>
          <a:p>
            <a:pPr eaLnBrk="1" hangingPunct="1"/>
            <a:endParaRPr lang="en-US" altLang="ko-KR" sz="2000" dirty="0" smtClean="0"/>
          </a:p>
          <a:p>
            <a:pPr eaLnBrk="1" hangingPunct="1"/>
            <a:r>
              <a:rPr lang="ko-KR" altLang="en-US" sz="2000" dirty="0" smtClean="0"/>
              <a:t>복잡도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함수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function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는 음이 아닌 정수가 주어지면 음이 아닌 실수를 내주는 함수</a:t>
            </a:r>
            <a:endParaRPr lang="en-US" altLang="ko-KR" sz="2000" dirty="0" smtClean="0"/>
          </a:p>
          <a:p>
            <a:pPr eaLnBrk="1" hangingPunct="1"/>
            <a:endParaRPr lang="en-US" altLang="ko-KR" sz="2000" dirty="0" smtClean="0"/>
          </a:p>
          <a:p>
            <a:pPr eaLnBrk="1" hangingPunct="1"/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2000" dirty="0" err="1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baseline="30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+ 4</a:t>
            </a:r>
            <a:r>
              <a:rPr lang="en-US" altLang="ko-KR" sz="2000" i="1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000" dirty="0">
                <a:solidFill>
                  <a:srgbClr val="3E02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</a:t>
            </a:r>
            <a:r>
              <a:rPr lang="en-US" altLang="ko-KR" sz="2000" dirty="0">
                <a:solidFill>
                  <a:srgbClr val="3E020C"/>
                </a:solidFill>
              </a:rPr>
              <a:t>.</a:t>
            </a:r>
          </a:p>
          <a:p>
            <a:pPr eaLnBrk="1" hangingPunct="1"/>
            <a:endParaRPr lang="en-US" altLang="ko-KR" sz="2000" dirty="0" smtClean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1000125" y="571500"/>
            <a:ext cx="1643063" cy="571500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FDFB3-07F2-48C7-AD46-9BC2F2E9E188}" type="slidenum">
              <a:rPr lang="en-US" altLang="ko-KR"/>
              <a:pPr>
                <a:defRPr/>
              </a:pPr>
              <a:t>82</a:t>
            </a:fld>
            <a:endParaRPr lang="en-US" altLang="ko-KR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정확도</a:t>
            </a:r>
            <a:r>
              <a:rPr lang="en-US" altLang="ko-KR" sz="3600" smtClean="0"/>
              <a:t>(correctness)</a:t>
            </a:r>
            <a:r>
              <a:rPr lang="ko-KR" altLang="en-US" sz="3600" smtClean="0"/>
              <a:t> 분석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알고리즘이 의도한 대로 수행되는지를 증명하는 절차</a:t>
            </a:r>
            <a:endParaRPr lang="en-US" altLang="ko-KR" sz="2000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정확도를</a:t>
            </a:r>
            <a:r>
              <a:rPr lang="en-US" altLang="ko-KR" sz="2000" smtClean="0"/>
              <a:t> </a:t>
            </a:r>
            <a:r>
              <a:rPr lang="ko-KR" altLang="en-US" sz="2000" smtClean="0"/>
              <a:t>증명하는 것은 쉽지 않음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정확한 알고리즘이란</a:t>
            </a:r>
            <a:r>
              <a:rPr lang="en-US" altLang="ko-KR" sz="2000" smtClean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/>
              <a:t>어떠한 입력에 대해서도 답을 출력하면서 멈추는 알고리즘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2000" smtClean="0"/>
              <a:t>정확하지 않은 알고리즘이란</a:t>
            </a:r>
            <a:r>
              <a:rPr lang="en-US" altLang="ko-KR" sz="2000" smtClean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/>
              <a:t>어떤 입력에 대해서 멈추지 않거나</a:t>
            </a:r>
            <a:r>
              <a:rPr lang="en-US" altLang="ko-KR" sz="2000" smtClean="0"/>
              <a:t>, </a:t>
            </a:r>
            <a:r>
              <a:rPr lang="ko-KR" altLang="en-US" sz="2000" smtClean="0"/>
              <a:t>또는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 smtClean="0"/>
              <a:t>틀린 답을 출력하면서 멈추는 알고리즘</a:t>
            </a:r>
            <a:endParaRPr lang="en-US" altLang="ko-KR"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차수</a:t>
            </a:r>
            <a:r>
              <a:rPr lang="en-US" altLang="ko-KR" smtClean="0"/>
              <a:t>(order)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대표적인 복잡도 함수</a:t>
            </a:r>
          </a:p>
        </p:txBody>
      </p:sp>
      <p:sp>
        <p:nvSpPr>
          <p:cNvPr id="25603" name="Text Box 1043"/>
          <p:cNvSpPr txBox="1">
            <a:spLocks noChangeArrowheads="1"/>
          </p:cNvSpPr>
          <p:nvPr/>
        </p:nvSpPr>
        <p:spPr bwMode="auto">
          <a:xfrm>
            <a:off x="990600" y="190500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altLang="ko-KR" sz="2400">
              <a:latin typeface="Times New Roman" pitchFamily="18" charset="0"/>
            </a:endParaRPr>
          </a:p>
        </p:txBody>
      </p:sp>
      <p:sp>
        <p:nvSpPr>
          <p:cNvPr id="25604" name="Text Box 1044"/>
          <p:cNvSpPr txBox="1">
            <a:spLocks noChangeArrowheads="1"/>
          </p:cNvSpPr>
          <p:nvPr/>
        </p:nvSpPr>
        <p:spPr bwMode="auto">
          <a:xfrm>
            <a:off x="1050925" y="162083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2400">
              <a:latin typeface="Times New Roman" pitchFamily="18" charset="0"/>
            </a:endParaRPr>
          </a:p>
        </p:txBody>
      </p:sp>
      <p:sp>
        <p:nvSpPr>
          <p:cNvPr id="25605" name="Rectangle 1045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4114800"/>
          </a:xfrm>
          <a:noFill/>
        </p:spPr>
        <p:txBody>
          <a:bodyPr/>
          <a:lstStyle/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(lg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차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(linear)</a:t>
            </a:r>
            <a:endParaRPr lang="en-US" altLang="ko-KR" sz="2000" smtClean="0">
              <a:latin typeface="Times New Roman" pitchFamily="18" charset="0"/>
            </a:endParaRP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lg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차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(quadratic)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3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3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차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(cubic)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(2</a:t>
            </a:r>
            <a:r>
              <a:rPr lang="en-US" altLang="ko-KR" sz="2000" i="1" baseline="5000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: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지수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(exponential)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!)</a:t>
            </a:r>
          </a:p>
          <a:p>
            <a:pPr eaLnBrk="1" hangingPunct="1"/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(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i="1" baseline="30000" smtClean="0">
                <a:latin typeface="Times New Roman" pitchFamily="18" charset="0"/>
                <a:sym typeface="Symbol" pitchFamily="18" charset="2"/>
              </a:rPr>
              <a:t> 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</a:t>
            </a:r>
          </a:p>
          <a:p>
            <a:pPr eaLnBrk="1" hangingPunct="1"/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25606" name="슬라이드 번호 개체 틀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67AA63-0604-48A3-8C1E-B335ABE2C13B}" type="slidenum">
              <a:rPr lang="en-US" altLang="ko-KR" smtClean="0"/>
              <a:pPr/>
              <a:t>84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4" name="Group 254"/>
          <p:cNvGraphicFramePr>
            <a:graphicFrameLocks noGrp="1"/>
          </p:cNvGraphicFramePr>
          <p:nvPr/>
        </p:nvGraphicFramePr>
        <p:xfrm>
          <a:off x="2214563" y="1857375"/>
          <a:ext cx="4786322" cy="2377440"/>
        </p:xfrm>
        <a:graphic>
          <a:graphicData uri="http://schemas.openxmlformats.org/drawingml/2006/table">
            <a:tbl>
              <a:tblPr/>
              <a:tblGrid>
                <a:gridCol w="940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2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3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0.1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5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0.1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5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+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+100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400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1,200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101,100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656" name="Rectangle 255"/>
          <p:cNvSpPr>
            <a:spLocks noGrp="1" noChangeArrowheads="1"/>
          </p:cNvSpPr>
          <p:nvPr>
            <p:ph type="title"/>
          </p:nvPr>
        </p:nvSpPr>
        <p:spPr>
          <a:xfrm>
            <a:off x="838200" y="609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ko-KR" sz="3600" smtClean="0"/>
              <a:t>2</a:t>
            </a:r>
            <a:r>
              <a:rPr lang="ko-KR" altLang="en-US" sz="3600" smtClean="0"/>
              <a:t>차 항이 </a:t>
            </a:r>
            <a:r>
              <a:rPr lang="ko-KR" altLang="en-US" sz="3600" u="sng" smtClean="0"/>
              <a:t>궁극적</a:t>
            </a:r>
            <a:r>
              <a:rPr lang="ko-KR" altLang="en-US" sz="3600" smtClean="0"/>
              <a:t>으로 지배한다</a:t>
            </a:r>
            <a:r>
              <a:rPr lang="en-US" altLang="ko-KR" sz="3600" smtClean="0"/>
              <a:t>.</a:t>
            </a:r>
          </a:p>
        </p:txBody>
      </p:sp>
      <p:sp>
        <p:nvSpPr>
          <p:cNvPr id="26657" name="슬라이드 번호 개체 틀 4"/>
          <p:cNvSpPr>
            <a:spLocks noGrp="1"/>
          </p:cNvSpPr>
          <p:nvPr>
            <p:ph type="sldNum" sz="quarter" idx="11"/>
          </p:nvPr>
        </p:nvSpPr>
        <p:spPr>
          <a:xfrm>
            <a:off x="3124200" y="6215082"/>
            <a:ext cx="2895600" cy="457200"/>
          </a:xfrm>
          <a:noFill/>
        </p:spPr>
        <p:txBody>
          <a:bodyPr/>
          <a:lstStyle/>
          <a:p>
            <a:fld id="{58810AB1-8699-49E5-8AB4-9E947C889CC0}" type="slidenum">
              <a:rPr lang="en-US" altLang="ko-KR" smtClean="0"/>
              <a:pPr/>
              <a:t>85</a:t>
            </a:fld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267744" y="5229200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Eventually</a:t>
            </a:r>
            <a:endParaRPr lang="ko-KR" altLang="en-US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4" name="Group 254"/>
          <p:cNvGraphicFramePr>
            <a:graphicFrameLocks noGrp="1"/>
          </p:cNvGraphicFramePr>
          <p:nvPr/>
        </p:nvGraphicFramePr>
        <p:xfrm>
          <a:off x="1928813" y="2000250"/>
          <a:ext cx="5143536" cy="2377440"/>
        </p:xfrm>
        <a:graphic>
          <a:graphicData uri="http://schemas.openxmlformats.org/drawingml/2006/table">
            <a:tbl>
              <a:tblPr/>
              <a:tblGrid>
                <a:gridCol w="1010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3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5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0.01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  <a:r>
                        <a:rPr kumimoji="1" lang="en-US" sz="2000" b="0" i="0" u="none" strike="noStrike" cap="none" normalizeH="0" baseline="5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507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59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100,000,000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10,000,000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680" name="Rectangle 255"/>
          <p:cNvSpPr>
            <a:spLocks noGrp="1" noChangeArrowheads="1"/>
          </p:cNvSpPr>
          <p:nvPr>
            <p:ph type="title"/>
          </p:nvPr>
        </p:nvSpPr>
        <p:spPr>
          <a:xfrm>
            <a:off x="838200" y="6096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dirty="0" smtClean="0"/>
              <a:t>높은</a:t>
            </a:r>
            <a:r>
              <a:rPr lang="en-US" altLang="ko-KR" sz="3600" dirty="0" smtClean="0"/>
              <a:t> </a:t>
            </a:r>
            <a:r>
              <a:rPr lang="ko-KR" altLang="en-US" sz="3600" dirty="0" err="1" smtClean="0"/>
              <a:t>차수항이</a:t>
            </a:r>
            <a:r>
              <a:rPr lang="ko-KR" altLang="en-US" sz="3600" dirty="0" smtClean="0"/>
              <a:t> </a:t>
            </a:r>
            <a:r>
              <a:rPr lang="ko-KR" altLang="en-US" sz="3600" u="sng" dirty="0" smtClean="0"/>
              <a:t>궁극적</a:t>
            </a:r>
            <a:r>
              <a:rPr lang="ko-KR" altLang="en-US" sz="3600" dirty="0" smtClean="0"/>
              <a:t>으로 지배한다</a:t>
            </a:r>
            <a:r>
              <a:rPr lang="en-US" altLang="ko-KR" sz="3600" dirty="0" smtClean="0"/>
              <a:t>.</a:t>
            </a:r>
          </a:p>
        </p:txBody>
      </p:sp>
      <p:sp>
        <p:nvSpPr>
          <p:cNvPr id="27681" name="TextBox 6"/>
          <p:cNvSpPr txBox="1">
            <a:spLocks noChangeArrowheads="1"/>
          </p:cNvSpPr>
          <p:nvPr/>
        </p:nvSpPr>
        <p:spPr bwMode="auto">
          <a:xfrm>
            <a:off x="1500188" y="5143500"/>
            <a:ext cx="63579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2000" dirty="0"/>
              <a:t>10,000</a:t>
            </a:r>
            <a:r>
              <a:rPr lang="ko-KR" altLang="en-US" sz="2000" dirty="0"/>
              <a:t>보다</a:t>
            </a:r>
            <a:r>
              <a:rPr lang="en-US" altLang="ko-KR" sz="2000" dirty="0"/>
              <a:t> </a:t>
            </a:r>
            <a:r>
              <a:rPr lang="ko-KR" altLang="en-US" sz="2000" dirty="0"/>
              <a:t>큰 </a:t>
            </a:r>
            <a:r>
              <a:rPr lang="en-US" altLang="ko-KR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sz="2000" dirty="0"/>
              <a:t>에 대해서 </a:t>
            </a:r>
            <a:r>
              <a:rPr lang="en-US" altLang="ko-KR" sz="2000" dirty="0">
                <a:latin typeface="Times New Roman" pitchFamily="18" charset="0"/>
              </a:rPr>
              <a:t>0.01</a:t>
            </a:r>
            <a:r>
              <a:rPr lang="en-US" altLang="ko-KR" sz="2000" i="1" dirty="0">
                <a:latin typeface="Times New Roman" pitchFamily="18" charset="0"/>
              </a:rPr>
              <a:t>n</a:t>
            </a:r>
            <a:r>
              <a:rPr lang="en-US" altLang="ko-KR" sz="2000" baseline="50000" dirty="0">
                <a:latin typeface="Times New Roman" pitchFamily="18" charset="0"/>
              </a:rPr>
              <a:t>2</a:t>
            </a:r>
            <a:r>
              <a:rPr lang="en-US" altLang="ko-KR" sz="2000" dirty="0">
                <a:latin typeface="Times New Roman" pitchFamily="18" charset="0"/>
              </a:rPr>
              <a:t> &gt; </a:t>
            </a:r>
            <a:r>
              <a:rPr lang="en-US" altLang="ko-KR" sz="2000">
                <a:latin typeface="Times New Roman" pitchFamily="18" charset="0"/>
              </a:rPr>
              <a:t>100</a:t>
            </a:r>
            <a:r>
              <a:rPr lang="en-US" altLang="ko-KR" sz="2000" i="1">
                <a:latin typeface="Times New Roman" pitchFamily="18" charset="0"/>
              </a:rPr>
              <a:t>n</a:t>
            </a:r>
            <a:r>
              <a:rPr lang="en-US" altLang="ko-KR" sz="2000" i="1" smtClean="0">
                <a:latin typeface="Times New Roman" pitchFamily="18" charset="0"/>
              </a:rPr>
              <a:t>.</a:t>
            </a:r>
            <a:endParaRPr lang="en-US" altLang="ko-KR" sz="2000" i="1" dirty="0" smtClean="0">
              <a:latin typeface="Times New Roman" pitchFamily="18" charset="0"/>
            </a:endParaRPr>
          </a:p>
        </p:txBody>
      </p:sp>
      <p:sp>
        <p:nvSpPr>
          <p:cNvPr id="27682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83307E-3B30-4D63-8353-B7B01D0B63D6}" type="slidenum">
              <a:rPr lang="en-US" altLang="ko-KR" smtClean="0"/>
              <a:pPr/>
              <a:t>86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ko-KR" altLang="en-US" sz="3600" smtClean="0"/>
              <a:t>복잡도 함수의 증가율</a:t>
            </a:r>
          </a:p>
        </p:txBody>
      </p:sp>
      <p:pic>
        <p:nvPicPr>
          <p:cNvPr id="28675" name="그림 4" descr="01-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313" y="1285875"/>
            <a:ext cx="3865562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FFBE9D-A052-4194-AE3C-C054EA734760}" type="slidenum">
              <a:rPr lang="en-US" altLang="ko-KR" smtClean="0"/>
              <a:pPr/>
              <a:t>87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7" descr="\\Scanman\강의슬라이더\표14.jpg"/>
          <p:cNvPicPr>
            <a:picLocks noChangeAspect="1" noChangeArrowheads="1"/>
          </p:cNvPicPr>
          <p:nvPr/>
        </p:nvPicPr>
        <p:blipFill>
          <a:blip r:embed="rId2" cstate="print">
            <a:lum bright="12000"/>
          </a:blip>
          <a:srcRect/>
          <a:stretch>
            <a:fillRect/>
          </a:stretch>
        </p:blipFill>
        <p:spPr bwMode="auto">
          <a:xfrm>
            <a:off x="1143000" y="1447800"/>
            <a:ext cx="6934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ctangle 8"/>
          <p:cNvSpPr>
            <a:spLocks noChangeArrowheads="1"/>
          </p:cNvSpPr>
          <p:nvPr/>
        </p:nvSpPr>
        <p:spPr bwMode="auto">
          <a:xfrm>
            <a:off x="739775" y="381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</a:rPr>
              <a:t>시간복잡도별 실행시간 비교</a:t>
            </a:r>
          </a:p>
        </p:txBody>
      </p:sp>
      <p:sp>
        <p:nvSpPr>
          <p:cNvPr id="29700" name="슬라이드 번호 개체 틀 4"/>
          <p:cNvSpPr>
            <a:spLocks noGrp="1"/>
          </p:cNvSpPr>
          <p:nvPr>
            <p:ph type="sldNum" sz="quarter" idx="10"/>
          </p:nvPr>
        </p:nvSpPr>
        <p:spPr>
          <a:xfrm>
            <a:off x="6876256" y="6227593"/>
            <a:ext cx="1905000" cy="457200"/>
          </a:xfrm>
          <a:noFill/>
        </p:spPr>
        <p:txBody>
          <a:bodyPr/>
          <a:lstStyle/>
          <a:p>
            <a:fld id="{64F7F65E-69CE-4116-AAC0-55DD5C8E9F54}" type="slidenum">
              <a:rPr lang="en-US" altLang="ko-KR" smtClean="0"/>
              <a:pPr/>
              <a:t>88</a:t>
            </a:fld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915816" y="5881847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초에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altLang="ko-KR" sz="1600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작업 처리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90588"/>
          </a:xfrm>
        </p:spPr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</a:rPr>
              <a:t>Asymptotic(</a:t>
            </a:r>
            <a:r>
              <a:rPr lang="ko-KR" altLang="en-US" sz="3600" smtClean="0">
                <a:latin typeface="Times New Roman" pitchFamily="18" charset="0"/>
              </a:rPr>
              <a:t>점근적</a:t>
            </a:r>
            <a:r>
              <a:rPr lang="en-US" altLang="ko-KR" sz="3600" smtClean="0">
                <a:latin typeface="Times New Roman" pitchFamily="18" charset="0"/>
              </a:rPr>
              <a:t>) Behavior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534400" cy="25288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의</a:t>
            </a:r>
            <a:r>
              <a:rPr lang="en-US" altLang="ko-KR" sz="2000" dirty="0" smtClean="0">
                <a:latin typeface="Times New Roman" pitchFamily="18" charset="0"/>
              </a:rPr>
              <a:t> asymptotic behavior</a:t>
            </a:r>
            <a:r>
              <a:rPr lang="ko-KR" altLang="en-US" sz="2000" dirty="0" smtClean="0">
                <a:latin typeface="Times New Roman" pitchFamily="18" charset="0"/>
              </a:rPr>
              <a:t>는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i="1" dirty="0" smtClean="0">
                <a:latin typeface="Times New Roman" pitchFamily="18" charset="0"/>
              </a:rPr>
              <a:t> n</a:t>
            </a:r>
            <a:r>
              <a:rPr lang="ko-KR" altLang="en-US" sz="2000" dirty="0" smtClean="0">
                <a:latin typeface="Times New Roman" pitchFamily="18" charset="0"/>
              </a:rPr>
              <a:t>이 큰 수가 될 때의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갖는 특성</a:t>
            </a: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예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</a:rPr>
              <a:t> 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en-US" altLang="ko-KR" sz="2000" i="1" dirty="0" smtClean="0">
                <a:latin typeface="Times New Roman" pitchFamily="18" charset="0"/>
              </a:rPr>
              <a:t> = </a:t>
            </a:r>
            <a:r>
              <a:rPr lang="en-US" altLang="ko-KR" sz="2000" dirty="0" smtClean="0">
                <a:latin typeface="Times New Roman" pitchFamily="18" charset="0"/>
              </a:rPr>
              <a:t>1/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2571750" y="2643188"/>
          <a:ext cx="1189038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2" name="Equation" r:id="rId3" imgW="609480" imgH="393480" progId="Equation.3">
                  <p:embed/>
                </p:oleObj>
              </mc:Choice>
              <mc:Fallback>
                <p:oleObj name="Equation" r:id="rId3" imgW="60948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2643188"/>
                        <a:ext cx="1189038" cy="768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슬라이드 번호 개체 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867949-C115-4006-A4A3-167DAF74F405}" type="slidenum">
              <a:rPr lang="en-US" altLang="ko-KR" smtClean="0"/>
              <a:pPr/>
              <a:t>89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EBC00-6499-4199-9A5C-BCF3D2F31384}" type="slidenum">
              <a:rPr lang="en-US" altLang="ko-KR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476672"/>
            <a:ext cx="7639000" cy="5400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알고리즘은 계산과 데이터 처리에 사용되는 일련의 명령들이다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문제를 해결할 수 있는 잘 정의된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(well defined) 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유한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 (finite)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시간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내에 종료되는 계산적인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(computational) </a:t>
            </a:r>
            <a:r>
              <a:rPr lang="ko-KR" altLang="en-US" sz="2000" dirty="0">
                <a:solidFill>
                  <a:srgbClr val="3E020C"/>
                </a:solidFill>
                <a:latin typeface="+mn-ea"/>
              </a:rPr>
              <a:t>절차</a:t>
            </a:r>
            <a:r>
              <a:rPr lang="en-US" altLang="ko-KR" sz="2000" dirty="0">
                <a:solidFill>
                  <a:srgbClr val="3E020C"/>
                </a:solidFill>
                <a:latin typeface="+mn-ea"/>
              </a:rPr>
              <a:t>(procedure)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작업을 수행하기 위해 만들어진 잘 정의된 명령들이 주어진 초기 상태에서 출발하여 잘 정의된 이후의 상태들로 변화하면서 종료상태로 되는 효과적인 방법</a:t>
            </a:r>
            <a:endParaRPr lang="en-US" altLang="ko-KR" sz="2000" dirty="0">
              <a:solidFill>
                <a:srgbClr val="3E02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하나의 상태에서 다음 상태로 바뀌는 것은 반드시 결정적이어야 하는 것은 아니다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확률적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(probabilistic)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알고리즘과 같은 알고리즘은 </a:t>
            </a:r>
            <a:r>
              <a:rPr lang="ko-KR" altLang="en-US" sz="2000" dirty="0" err="1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무작위성을</a:t>
            </a:r>
            <a:r>
              <a:rPr lang="ko-KR" altLang="en-US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포함한다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(from </a:t>
            </a:r>
            <a:r>
              <a:rPr lang="en-US" altLang="ko-KR" sz="2000" i="1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US" altLang="ko-KR" sz="2000" dirty="0">
                <a:solidFill>
                  <a:srgbClr val="3E02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29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90588"/>
          </a:xfrm>
        </p:spPr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</a:rPr>
              <a:t>복잡도 함수</a:t>
            </a:r>
            <a:r>
              <a:rPr lang="en-US" altLang="ko-KR" sz="3600" dirty="0" smtClean="0">
                <a:latin typeface="Times New Roman" pitchFamily="18" charset="0"/>
              </a:rPr>
              <a:t> </a:t>
            </a:r>
            <a:r>
              <a:rPr lang="ko-KR" altLang="en-US" sz="3600" dirty="0" smtClean="0">
                <a:latin typeface="Times New Roman" pitchFamily="18" charset="0"/>
              </a:rPr>
              <a:t>표기법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534400" cy="33147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</a:rPr>
              <a:t>( ) - big oh: asymptotic upper bound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o</a:t>
            </a:r>
            <a:r>
              <a:rPr lang="en-US" altLang="ko-KR" sz="2000" dirty="0" smtClean="0">
                <a:latin typeface="Times New Roman" pitchFamily="18" charset="0"/>
              </a:rPr>
              <a:t>( ) - small oh: upper bound that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is not asymptotically tight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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 ) - omega: </a:t>
            </a:r>
            <a:r>
              <a:rPr lang="en-US" altLang="ko-KR" sz="2000" dirty="0" smtClean="0">
                <a:latin typeface="Times New Roman" pitchFamily="18" charset="0"/>
              </a:rPr>
              <a:t>asymptotic lower bound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dirty="0" smtClean="0">
                <a:latin typeface="Times New Roman" pitchFamily="18" charset="0"/>
                <a:ea typeface="맑은 고딕" pitchFamily="50" charset="-127"/>
              </a:rPr>
              <a:t>ω</a:t>
            </a:r>
            <a:r>
              <a:rPr lang="en-US" altLang="ko-KR" sz="2000" dirty="0" smtClean="0">
                <a:latin typeface="Times New Roman" pitchFamily="18" charset="0"/>
              </a:rPr>
              <a:t>( ) - small omega: lower bound that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</a:rPr>
              <a:t>is not asymptotically tight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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 ) - theta: </a:t>
            </a:r>
            <a:r>
              <a:rPr lang="en-US" altLang="ko-KR" sz="2000" dirty="0" smtClean="0">
                <a:latin typeface="Times New Roman" pitchFamily="18" charset="0"/>
              </a:rPr>
              <a:t>asymptotic tight bound</a:t>
            </a: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072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E80A3A2-39C2-4E58-8F5E-23A073CFDD5A}" type="slidenum">
              <a:rPr lang="en-US" altLang="ko-KR" smtClean="0"/>
              <a:pPr/>
              <a:t>90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>
                <a:latin typeface="Times New Roman" pitchFamily="18" charset="0"/>
              </a:rPr>
              <a:t>큰</a:t>
            </a:r>
            <a:r>
              <a:rPr lang="en-US" altLang="ko-KR" sz="3600" dirty="0" smtClean="0">
                <a:latin typeface="Times New Roman" pitchFamily="18" charset="0"/>
              </a:rPr>
              <a:t>(big)</a:t>
            </a:r>
            <a:r>
              <a:rPr lang="en-US" altLang="ko-KR" sz="36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3600" dirty="0" smtClean="0">
                <a:latin typeface="Times New Roman" pitchFamily="18" charset="0"/>
              </a:rPr>
              <a:t> </a:t>
            </a:r>
            <a:r>
              <a:rPr lang="ko-KR" altLang="en-US" sz="3600" dirty="0" smtClean="0">
                <a:latin typeface="Times New Roman" pitchFamily="18" charset="0"/>
              </a:rPr>
              <a:t>표기법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534400" cy="41148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</a:rPr>
              <a:t>: </a:t>
            </a:r>
            <a:r>
              <a:rPr lang="ko-KR" altLang="en-US" sz="2000" b="1" dirty="0" smtClean="0">
                <a:latin typeface="Times New Roman" pitchFamily="18" charset="0"/>
              </a:rPr>
              <a:t>점근적 상한</a:t>
            </a:r>
            <a:r>
              <a:rPr lang="en-US" altLang="ko-KR" sz="2000" b="1" dirty="0" smtClean="0">
                <a:latin typeface="Times New Roman" pitchFamily="18" charset="0"/>
              </a:rPr>
              <a:t>(asymptotic upper bound)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주어진 복잡도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)) </a:t>
            </a:r>
            <a:r>
              <a:rPr lang="ko-KR" altLang="en-US" sz="2000" dirty="0" smtClean="0">
                <a:latin typeface="Times New Roman" pitchFamily="18" charset="0"/>
              </a:rPr>
              <a:t>이면</a:t>
            </a:r>
            <a:r>
              <a:rPr lang="en-US" altLang="ko-KR" sz="2000" dirty="0" smtClean="0">
                <a:latin typeface="Times New Roman" pitchFamily="18" charset="0"/>
              </a:rPr>
              <a:t/>
            </a:r>
            <a:br>
              <a:rPr lang="en-US" altLang="ko-KR" sz="2000" dirty="0" smtClean="0">
                <a:latin typeface="Times New Roman" pitchFamily="18" charset="0"/>
              </a:rPr>
            </a:b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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</a:t>
            </a:r>
            <a:r>
              <a:rPr lang="ko-KR" altLang="en-US" sz="2000" b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0  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 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양의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음이 아닌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O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 {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: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there exist positive constants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and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such that 0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for all </a:t>
            </a:r>
            <a:r>
              <a:rPr lang="en-US" altLang="ko-KR" sz="2000" i="1" dirty="0" smtClean="0">
                <a:latin typeface="Times New Roman" pitchFamily="18" charset="0"/>
              </a:rPr>
              <a:t>n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)) </a:t>
            </a:r>
            <a:r>
              <a:rPr lang="ko-KR" altLang="en-US" sz="2000" dirty="0" smtClean="0">
                <a:latin typeface="Times New Roman" pitchFamily="18" charset="0"/>
              </a:rPr>
              <a:t>읽는 방법</a:t>
            </a:r>
            <a:r>
              <a:rPr lang="en-US" altLang="ko-KR" sz="2000" dirty="0" smtClean="0">
                <a:latin typeface="Times New Roman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은 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의 큰 오</a:t>
            </a:r>
            <a:r>
              <a:rPr lang="en-US" altLang="ko-KR" sz="2000" dirty="0" smtClean="0">
                <a:latin typeface="Times New Roman" pitchFamily="18" charset="0"/>
              </a:rPr>
              <a:t>(big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) </a:t>
            </a:r>
          </a:p>
        </p:txBody>
      </p:sp>
      <p:sp>
        <p:nvSpPr>
          <p:cNvPr id="3174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A8D6939-E583-4DF6-802E-D018654F05B2}" type="slidenum">
              <a:rPr lang="en-US" altLang="ko-KR" smtClean="0"/>
              <a:pPr/>
              <a:t>91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</a:t>
            </a:r>
          </a:p>
        </p:txBody>
      </p:sp>
      <p:pic>
        <p:nvPicPr>
          <p:cNvPr id="32771" name="그림 4" descr="01-04.jpg"/>
          <p:cNvPicPr>
            <a:picLocks noChangeAspect="1"/>
          </p:cNvPicPr>
          <p:nvPr/>
        </p:nvPicPr>
        <p:blipFill rotWithShape="1">
          <a:blip r:embed="rId2" cstate="print"/>
          <a:srcRect r="66518" b="-2130"/>
          <a:stretch/>
        </p:blipFill>
        <p:spPr bwMode="auto">
          <a:xfrm>
            <a:off x="2857500" y="2286000"/>
            <a:ext cx="3643313" cy="346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3EFD91-9645-461E-B50A-19376A56D45E}" type="slidenum">
              <a:rPr lang="en-US" altLang="ko-KR" smtClean="0"/>
              <a:pPr/>
              <a:t>92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어떤 함수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속한다는 말은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그 함수는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이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커짐에 따라 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즉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ko-KR" altLang="en-US" sz="2000" dirty="0" smtClean="0">
                <a:latin typeface="Times New Roman" pitchFamily="18" charset="0"/>
              </a:rPr>
              <a:t>어떤 임의의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값보다 큰 값에 대해서는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ko-KR" altLang="en-US" sz="2000" dirty="0" smtClean="0">
                <a:latin typeface="Times New Roman" pitchFamily="18" charset="0"/>
              </a:rPr>
              <a:t>어떤 </a:t>
            </a:r>
            <a:r>
              <a:rPr lang="en-US" altLang="ko-KR" sz="2000" dirty="0" smtClean="0">
                <a:latin typeface="Times New Roman" pitchFamily="18" charset="0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차 함수 </a:t>
            </a:r>
            <a:r>
              <a:rPr lang="en-US" altLang="ko-KR" sz="2000" i="1" dirty="0" smtClean="0">
                <a:latin typeface="Times New Roman" pitchFamily="18" charset="0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보다는 </a:t>
            </a:r>
            <a:r>
              <a:rPr lang="ko-KR" altLang="en-US" sz="2000" b="1" dirty="0" smtClean="0">
                <a:latin typeface="Times New Roman" pitchFamily="18" charset="0"/>
              </a:rPr>
              <a:t>작은</a:t>
            </a:r>
            <a:r>
              <a:rPr lang="ko-KR" altLang="en-US" sz="2000" dirty="0" smtClean="0">
                <a:latin typeface="Times New Roman" pitchFamily="18" charset="0"/>
              </a:rPr>
              <a:t> 값을 가지게 된다는 것을 뜻한다</a:t>
            </a:r>
            <a:r>
              <a:rPr lang="en-US" altLang="ko-KR" sz="2000" dirty="0" smtClean="0">
                <a:latin typeface="Times New Roman" pitchFamily="18" charset="0"/>
              </a:rPr>
              <a:t>. (</a:t>
            </a:r>
            <a:r>
              <a:rPr lang="ko-KR" altLang="en-US" sz="2000" dirty="0" smtClean="0">
                <a:latin typeface="Times New Roman" pitchFamily="18" charset="0"/>
              </a:rPr>
              <a:t>그래프 상에서는 </a:t>
            </a:r>
            <a:r>
              <a:rPr lang="ko-KR" altLang="en-US" sz="2000" b="1" dirty="0" smtClean="0">
                <a:latin typeface="Times New Roman" pitchFamily="18" charset="0"/>
              </a:rPr>
              <a:t>아래</a:t>
            </a:r>
            <a:r>
              <a:rPr lang="ko-KR" altLang="en-US" sz="2000" dirty="0" smtClean="0">
                <a:latin typeface="Times New Roman" pitchFamily="18" charset="0"/>
              </a:rPr>
              <a:t>에 위치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그 함수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어떤 </a:t>
            </a:r>
            <a:r>
              <a:rPr lang="en-US" altLang="ko-KR" sz="2000" dirty="0" smtClean="0">
                <a:latin typeface="Times New Roman" pitchFamily="18" charset="0"/>
              </a:rPr>
              <a:t>2</a:t>
            </a:r>
            <a:r>
              <a:rPr lang="ko-KR" altLang="en-US" sz="2000" dirty="0" smtClean="0">
                <a:latin typeface="Times New Roman" pitchFamily="18" charset="0"/>
              </a:rPr>
              <a:t>차 함수 </a:t>
            </a:r>
            <a:r>
              <a:rPr lang="en-US" altLang="ko-KR" sz="2000" i="1" dirty="0" smtClean="0">
                <a:latin typeface="Times New Roman" pitchFamily="18" charset="0"/>
              </a:rPr>
              <a:t>cn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ko-KR" altLang="en-US" sz="2000" dirty="0" smtClean="0">
                <a:latin typeface="Times New Roman" pitchFamily="18" charset="0"/>
              </a:rPr>
              <a:t>보다는 궁극적으로 </a:t>
            </a:r>
            <a:r>
              <a:rPr lang="ko-KR" altLang="en-US" sz="2000" b="1" dirty="0" smtClean="0">
                <a:latin typeface="Times New Roman" pitchFamily="18" charset="0"/>
              </a:rPr>
              <a:t>좋다</a:t>
            </a:r>
            <a:r>
              <a:rPr lang="ko-KR" altLang="en-US" sz="2000" dirty="0" smtClean="0">
                <a:latin typeface="Times New Roman" pitchFamily="18" charset="0"/>
              </a:rPr>
              <a:t>고 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ko-KR" altLang="en-US" sz="2000" dirty="0" smtClean="0">
                <a:latin typeface="Times New Roman" pitchFamily="18" charset="0"/>
              </a:rPr>
              <a:t>빠르다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ko-KR" altLang="en-US" sz="2000" dirty="0" smtClean="0">
                <a:latin typeface="Times New Roman" pitchFamily="18" charset="0"/>
              </a:rPr>
              <a:t>말할 수 있다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어떤 알고리즘의 시간복잡도가 </a:t>
            </a:r>
            <a:r>
              <a:rPr lang="ko-KR" altLang="en-US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))</a:t>
            </a:r>
            <a:r>
              <a:rPr lang="ko-KR" altLang="en-US" sz="2000" dirty="0" smtClean="0">
                <a:latin typeface="Times New Roman" pitchFamily="18" charset="0"/>
              </a:rPr>
              <a:t>이라면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입력의 크기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ko-KR" altLang="en-US" sz="2000" dirty="0" smtClean="0">
                <a:latin typeface="Times New Roman" pitchFamily="18" charset="0"/>
              </a:rPr>
              <a:t>에 대해서 이 알고리즘의 수행시간은 </a:t>
            </a:r>
            <a:r>
              <a:rPr lang="ko-KR" altLang="en-US" sz="2000" b="1" dirty="0" smtClean="0">
                <a:latin typeface="Times New Roman" pitchFamily="18" charset="0"/>
              </a:rPr>
              <a:t>아무리 늦어도</a:t>
            </a:r>
            <a:r>
              <a:rPr lang="ko-KR" altLang="en-US" sz="2000" dirty="0" smtClean="0">
                <a:latin typeface="Times New Roman" pitchFamily="18" charset="0"/>
              </a:rPr>
              <a:t> </a:t>
            </a:r>
            <a:r>
              <a:rPr lang="en-US" altLang="ko-KR" sz="2000" dirty="0" err="1" smtClean="0">
                <a:latin typeface="Times New Roman" pitchFamily="18" charset="0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된다</a:t>
            </a:r>
            <a:r>
              <a:rPr lang="en-US" altLang="ko-KR" sz="2000" dirty="0" smtClean="0">
                <a:latin typeface="Times New Roman" pitchFamily="18" charset="0"/>
              </a:rPr>
              <a:t>. (</a:t>
            </a:r>
            <a:r>
              <a:rPr lang="en-US" altLang="ko-KR" sz="2000" dirty="0" err="1" smtClean="0">
                <a:latin typeface="Times New Roman" pitchFamily="18" charset="0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이 </a:t>
            </a:r>
            <a:r>
              <a:rPr lang="ko-KR" altLang="en-US" sz="2000" dirty="0" err="1" smtClean="0">
                <a:latin typeface="Times New Roman" pitchFamily="18" charset="0"/>
              </a:rPr>
              <a:t>점근적</a:t>
            </a:r>
            <a:r>
              <a:rPr lang="ko-KR" altLang="en-US" sz="2000" b="1" dirty="0" err="1" smtClean="0">
                <a:latin typeface="Times New Roman" pitchFamily="18" charset="0"/>
              </a:rPr>
              <a:t>상한</a:t>
            </a:r>
            <a:r>
              <a:rPr lang="ko-KR" altLang="en-US" sz="2000" dirty="0" err="1" smtClean="0">
                <a:latin typeface="Times New Roman" pitchFamily="18" charset="0"/>
              </a:rPr>
              <a:t>이다</a:t>
            </a:r>
            <a:r>
              <a:rPr lang="en-US" altLang="ko-KR" sz="2000" dirty="0" smtClean="0">
                <a:latin typeface="Times New Roman" pitchFamily="18" charset="0"/>
              </a:rPr>
              <a:t>.) 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이 알고리즘의 수행시간은 </a:t>
            </a:r>
            <a:r>
              <a:rPr lang="en-US" altLang="ko-KR" sz="2000" dirty="0" err="1" smtClean="0">
                <a:latin typeface="Times New Roman" pitchFamily="18" charset="0"/>
              </a:rPr>
              <a:t>c</a:t>
            </a:r>
            <a:r>
              <a:rPr lang="en-US" altLang="ko-KR" sz="2000" i="1" dirty="0" err="1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보다 절대로 더 느릴 수는 없다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</p:txBody>
      </p:sp>
      <p:sp>
        <p:nvSpPr>
          <p:cNvPr id="33795" name="Rectangle 5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</a:t>
            </a:r>
          </a:p>
        </p:txBody>
      </p:sp>
      <p:sp>
        <p:nvSpPr>
          <p:cNvPr id="3379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AD2D4C0-DAA3-470E-B506-94F199CB63E3}" type="slidenum">
              <a:rPr lang="en-US" altLang="ko-KR" smtClean="0"/>
              <a:pPr/>
              <a:t>93</a:t>
            </a:fld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534400" cy="4191000"/>
          </a:xfrm>
        </p:spPr>
        <p:txBody>
          <a:bodyPr/>
          <a:lstStyle/>
          <a:p>
            <a:pPr eaLnBrk="1" hangingPunct="1"/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smtClean="0">
                <a:latin typeface="Times New Roman" pitchFamily="18" charset="0"/>
              </a:rPr>
              <a:t>(1)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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이 성립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2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10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, “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큰 </a:t>
            </a:r>
            <a:r>
              <a:rPr lang="ko-KR" altLang="en-US" sz="2000" i="1" smtClean="0">
                <a:latin typeface="Times New Roman" pitchFamily="18" charset="0"/>
                <a:sym typeface="Symbol" pitchFamily="18" charset="2"/>
              </a:rPr>
              <a:t> 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”의 정의에 의해서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endParaRPr lang="en-US" altLang="ko-KR" sz="2000" smtClean="0">
              <a:latin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ts val="2800"/>
              </a:lnSpc>
              <a:buFont typeface="Wingdings" pitchFamily="2" charset="2"/>
              <a:buNone/>
            </a:pP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(2)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 1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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 = 11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  </a:t>
            </a:r>
            <a:r>
              <a:rPr lang="ko-KR" altLang="en-US" sz="2000" smtClean="0">
                <a:latin typeface="Times New Roman" pitchFamily="18" charset="0"/>
              </a:rPr>
              <a:t>이 성립</a:t>
            </a:r>
            <a:r>
              <a:rPr lang="en-US" altLang="ko-KR" sz="2000" smtClean="0">
                <a:latin typeface="Times New Roman" pitchFamily="18" charset="0"/>
              </a:rPr>
              <a:t>. </a:t>
            </a:r>
            <a:r>
              <a:rPr lang="ko-KR" altLang="en-US" sz="2000" smtClean="0">
                <a:latin typeface="Times New Roman" pitchFamily="18" charset="0"/>
              </a:rPr>
              <a:t>그러므로</a:t>
            </a:r>
            <a:r>
              <a:rPr lang="en-US" altLang="ko-KR" sz="2000" smtClean="0">
                <a:latin typeface="Times New Roman" pitchFamily="18" charset="0"/>
              </a:rPr>
              <a:t>, </a:t>
            </a:r>
            <a:r>
              <a:rPr lang="en-US" altLang="ko-KR" sz="2000" i="1" smtClean="0">
                <a:latin typeface="Times New Roman" pitchFamily="18" charset="0"/>
              </a:rPr>
              <a:t>c</a:t>
            </a:r>
            <a:r>
              <a:rPr lang="en-US" altLang="ko-KR" sz="2000" smtClean="0">
                <a:latin typeface="Times New Roman" pitchFamily="18" charset="0"/>
              </a:rPr>
              <a:t> = 11</a:t>
            </a:r>
            <a:r>
              <a:rPr lang="ko-KR" altLang="en-US" sz="2000" smtClean="0">
                <a:latin typeface="Times New Roman" pitchFamily="18" charset="0"/>
              </a:rPr>
              <a:t>와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= 1</a:t>
            </a:r>
            <a:r>
              <a:rPr lang="ko-KR" altLang="en-US" sz="2000" smtClean="0">
                <a:latin typeface="Times New Roman" pitchFamily="18" charset="0"/>
              </a:rPr>
              <a:t>을 선택하면</a:t>
            </a:r>
            <a:r>
              <a:rPr lang="en-US" altLang="ko-KR" sz="2000" smtClean="0">
                <a:latin typeface="Times New Roman" pitchFamily="18" charset="0"/>
              </a:rPr>
              <a:t>, “</a:t>
            </a:r>
            <a:r>
              <a:rPr lang="ko-KR" altLang="en-US" sz="2000" smtClean="0">
                <a:latin typeface="Times New Roman" pitchFamily="18" charset="0"/>
              </a:rPr>
              <a:t>큰 </a:t>
            </a:r>
            <a:r>
              <a:rPr lang="ko-KR" altLang="en-US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2000" smtClean="0">
                <a:latin typeface="Times New Roman" pitchFamily="18" charset="0"/>
              </a:rPr>
              <a:t> ”의 정의에 의해서 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baseline="50000" smtClean="0">
                <a:latin typeface="Times New Roman" pitchFamily="18" charset="0"/>
              </a:rPr>
              <a:t>2</a:t>
            </a:r>
            <a:r>
              <a:rPr lang="en-US" altLang="ko-KR" sz="2000" smtClean="0">
                <a:latin typeface="Times New Roman" pitchFamily="18" charset="0"/>
              </a:rPr>
              <a:t>+10</a:t>
            </a:r>
            <a:r>
              <a:rPr lang="en-US" altLang="ko-KR" sz="2000" i="1" smtClean="0">
                <a:latin typeface="Times New Roman" pitchFamily="18" charset="0"/>
              </a:rPr>
              <a:t>n</a:t>
            </a:r>
            <a:r>
              <a:rPr lang="en-US" altLang="ko-KR" sz="2000" smtClean="0">
                <a:latin typeface="Times New Roman" pitchFamily="18" charset="0"/>
              </a:rPr>
              <a:t> 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smtClean="0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예</a:t>
            </a:r>
          </a:p>
        </p:txBody>
      </p:sp>
      <p:sp>
        <p:nvSpPr>
          <p:cNvPr id="34820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975CDA7-84DA-4EC9-9758-09A475029A86}" type="slidenum">
              <a:rPr lang="en-US" altLang="ko-KR" smtClean="0"/>
              <a:pPr/>
              <a:t>94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7620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3200" baseline="5000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ko-KR" altLang="en-US" sz="4200">
                <a:solidFill>
                  <a:schemeClr val="tx2"/>
                </a:solidFill>
                <a:latin typeface="Times New Roman" pitchFamily="18" charset="0"/>
              </a:rPr>
              <a:t>과 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3200" baseline="5000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en-US" altLang="ko-KR" sz="4200">
                <a:solidFill>
                  <a:schemeClr val="tx2"/>
                </a:solidFill>
                <a:latin typeface="Times New Roman" pitchFamily="18" charset="0"/>
              </a:rPr>
              <a:t> + 10</a:t>
            </a:r>
            <a:r>
              <a:rPr lang="en-US" altLang="ko-KR" sz="4200" i="1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ko-KR" altLang="en-US" sz="4200">
                <a:solidFill>
                  <a:schemeClr val="tx2"/>
                </a:solidFill>
                <a:latin typeface="Times New Roman" pitchFamily="18" charset="0"/>
              </a:rPr>
              <a:t>의 비교</a:t>
            </a:r>
          </a:p>
        </p:txBody>
      </p:sp>
      <p:pic>
        <p:nvPicPr>
          <p:cNvPr id="35843" name="그림 4" descr="01-05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2214563"/>
            <a:ext cx="465455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4763C7-C492-4904-A8FE-53517A3FB66B}" type="slidenum">
              <a:rPr lang="en-US" altLang="ko-KR" smtClean="0"/>
              <a:pPr/>
              <a:t>95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7630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dirty="0" smtClean="0">
                <a:latin typeface="Times New Roman" pitchFamily="18" charset="0"/>
              </a:rPr>
              <a:t>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=5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dirty="0" smtClean="0">
                <a:latin typeface="Times New Roman" pitchFamily="18" charset="0"/>
              </a:rPr>
              <a:t>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 </a:t>
            </a:r>
            <a:r>
              <a:rPr lang="en-US" altLang="ko-KR" sz="2000" dirty="0" smtClean="0">
                <a:latin typeface="Times New Roman" pitchFamily="18" charset="0"/>
              </a:rPr>
              <a:t>5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ko-KR" altLang="en-US" sz="2000" dirty="0" smtClean="0">
                <a:latin typeface="Times New Roman" pitchFamily="18" charset="0"/>
              </a:rPr>
              <a:t> 성립</a:t>
            </a:r>
            <a:r>
              <a:rPr lang="en-US" altLang="ko-KR" sz="2000" dirty="0" smtClean="0">
                <a:latin typeface="Times New Roman" pitchFamily="18" charset="0"/>
              </a:rPr>
              <a:t>.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</a:endParaRPr>
          </a:p>
          <a:p>
            <a:pPr eaLnBrk="1" hangingPunct="1">
              <a:defRPr/>
            </a:pPr>
            <a:r>
              <a:rPr lang="en-US" altLang="ko-KR" sz="2000" dirty="0" smtClean="0">
                <a:latin typeface="Times New Roman" pitchFamily="18" charset="0"/>
              </a:rPr>
              <a:t>                     ?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                     이 성립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ko-KR" sz="2000" dirty="0" smtClean="0">
                <a:latin typeface="Times New Roman" pitchFamily="18" charset="0"/>
              </a:rPr>
              <a:t>           </a:t>
            </a:r>
            <a:r>
              <a:rPr lang="ko-KR" altLang="en-US" sz="2000" dirty="0" smtClean="0">
                <a:latin typeface="Times New Roman" pitchFamily="18" charset="0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=0</a:t>
            </a:r>
            <a:r>
              <a:rPr lang="ko-KR" altLang="en-US" sz="2000" dirty="0" smtClean="0">
                <a:latin typeface="Times New Roman" pitchFamily="18" charset="0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T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lvl="1" eaLnBrk="1" hangingPunct="1"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marL="452438" lvl="1" indent="4763" eaLnBrk="1" hangingPunct="1"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1 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+10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512763" y="2673350"/>
          <a:ext cx="14287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56" name="수식" r:id="rId3" imgW="952200" imgH="393480" progId="Equation.3">
                  <p:embed/>
                </p:oleObj>
              </mc:Choice>
              <mc:Fallback>
                <p:oleObj name="수식" r:id="rId3" imgW="9522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2673350"/>
                        <a:ext cx="1428750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7"/>
          <p:cNvGraphicFramePr>
            <a:graphicFrameLocks noChangeAspect="1"/>
          </p:cNvGraphicFramePr>
          <p:nvPr/>
        </p:nvGraphicFramePr>
        <p:xfrm>
          <a:off x="4071938" y="3041650"/>
          <a:ext cx="128587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57" name="수식" r:id="rId5" imgW="838080" imgH="419040" progId="Equation.3">
                  <p:embed/>
                </p:oleObj>
              </mc:Choice>
              <mc:Fallback>
                <p:oleObj name="수식" r:id="rId5" imgW="83808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38" y="3041650"/>
                        <a:ext cx="1285875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8"/>
          <p:cNvGraphicFramePr>
            <a:graphicFrameLocks noChangeAspect="1"/>
          </p:cNvGraphicFramePr>
          <p:nvPr/>
        </p:nvGraphicFramePr>
        <p:xfrm>
          <a:off x="785813" y="3500438"/>
          <a:ext cx="6429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58" name="수식" r:id="rId7" imgW="368280" imgH="393480" progId="Equation.3">
                  <p:embed/>
                </p:oleObj>
              </mc:Choice>
              <mc:Fallback>
                <p:oleObj name="수식" r:id="rId7" imgW="368280" imgH="393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3500438"/>
                        <a:ext cx="64293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762000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예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계속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2055" name="슬라이드 번호 개체 틀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C781D97-2244-45EC-AEF4-C9F0AF50B417}" type="slidenum">
              <a:rPr lang="en-US" altLang="ko-KR" smtClean="0"/>
              <a:pPr/>
              <a:t>96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marL="452438" lvl="1" indent="4763" eaLnBrk="1" hangingPunct="1">
              <a:lnSpc>
                <a:spcPts val="2800"/>
              </a:lnSpc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1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=1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을 선택하면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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).</a:t>
            </a:r>
          </a:p>
          <a:p>
            <a:pPr marL="452438" lvl="1" indent="4763" eaLnBrk="1" hangingPunct="1">
              <a:lnSpc>
                <a:spcPts val="2800"/>
              </a:lnSpc>
              <a:buFont typeface="Wingdings" pitchFamily="2" charset="2"/>
              <a:buNone/>
              <a:defRPr/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marL="452438" indent="-452438" eaLnBrk="1" hangingPunct="1">
              <a:lnSpc>
                <a:spcPts val="2800"/>
              </a:lnSpc>
              <a:defRPr/>
            </a:pP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3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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?</a:t>
            </a:r>
          </a:p>
          <a:p>
            <a:pPr marL="452438" lvl="1" indent="4763" eaLnBrk="1" hangingPunct="1">
              <a:lnSpc>
                <a:spcPts val="2800"/>
              </a:lnSpc>
              <a:buFont typeface="Wingdings" pitchFamily="2" charset="2"/>
              <a:buNone/>
              <a:defRPr/>
            </a:pP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</a:rPr>
              <a:t>3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값은 존재하지 않는다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즉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양변을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baseline="50000" dirty="0" smtClean="0">
                <a:latin typeface="Times New Roman" pitchFamily="18" charset="0"/>
                <a:sym typeface="Symbol" pitchFamily="18" charset="2"/>
              </a:rPr>
              <a:t>2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으로 나누면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,  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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가 되는데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를 아무리 크게 잡더라도 그 보다 더 큰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그러므로 </a:t>
            </a:r>
            <a:endParaRPr lang="en-US" altLang="ko-KR" sz="2000" i="1" dirty="0" smtClean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6867" name="Rectangle 4"/>
          <p:cNvSpPr>
            <a:spLocks noChangeArrowheads="1"/>
          </p:cNvSpPr>
          <p:nvPr/>
        </p:nvSpPr>
        <p:spPr bwMode="auto">
          <a:xfrm>
            <a:off x="7620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큰 </a:t>
            </a:r>
            <a:r>
              <a:rPr lang="ko-KR" altLang="en-US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 표기법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예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ko-KR" altLang="en-US" sz="3600">
                <a:solidFill>
                  <a:schemeClr val="tx2"/>
                </a:solidFill>
                <a:latin typeface="Times New Roman" pitchFamily="18" charset="0"/>
              </a:rPr>
              <a:t>계속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36868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90A6C79-6E4B-4058-95A0-8C0DB0F04BE6}" type="slidenum">
              <a:rPr lang="en-US" altLang="ko-KR" smtClean="0"/>
              <a:pPr/>
              <a:t>97</a:t>
            </a:fld>
            <a:endParaRPr lang="en-US" altLang="ko-KR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919401"/>
              </p:ext>
            </p:extLst>
          </p:nvPr>
        </p:nvGraphicFramePr>
        <p:xfrm>
          <a:off x="5373688" y="4076700"/>
          <a:ext cx="1339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90" name="수식" r:id="rId3" imgW="672840" imgH="228600" progId="Equation.3">
                  <p:embed/>
                </p:oleObj>
              </mc:Choice>
              <mc:Fallback>
                <p:oleObj name="수식" r:id="rId3" imgW="672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88" y="4076700"/>
                        <a:ext cx="133985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ChangeArrowheads="1"/>
          </p:cNvSpPr>
          <p:nvPr/>
        </p:nvSpPr>
        <p:spPr bwMode="auto">
          <a:xfrm>
            <a:off x="685800" y="381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 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3600" i="1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3600" baseline="500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2</a:t>
            </a:r>
            <a:r>
              <a:rPr lang="en-US" altLang="ko-KR" sz="360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</a:t>
            </a:r>
            <a:endParaRPr lang="en-US" altLang="ko-KR" sz="360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37891" name="그림 4" descr="01-06.jpg"/>
          <p:cNvPicPr>
            <a:picLocks noChangeAspect="1"/>
          </p:cNvPicPr>
          <p:nvPr/>
        </p:nvPicPr>
        <p:blipFill>
          <a:blip r:embed="rId2" cstate="print"/>
          <a:srcRect r="70715"/>
          <a:stretch>
            <a:fillRect/>
          </a:stretch>
        </p:blipFill>
        <p:spPr bwMode="auto">
          <a:xfrm>
            <a:off x="2857500" y="1500188"/>
            <a:ext cx="3786188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FCEAFB-91FA-420E-ADCE-612D2CBBF675}" type="slidenum">
              <a:rPr lang="en-US" altLang="ko-KR" smtClean="0"/>
              <a:pPr/>
              <a:t>98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>
                <a:latin typeface="Times New Roman" pitchFamily="18" charset="0"/>
                <a:sym typeface="Symbol" pitchFamily="18" charset="2"/>
              </a:rPr>
              <a:t> </a:t>
            </a:r>
            <a:r>
              <a:rPr lang="ko-KR" altLang="en-US" sz="3600" smtClean="0">
                <a:latin typeface="Times New Roman" pitchFamily="18" charset="0"/>
                <a:sym typeface="Symbol" pitchFamily="18" charset="2"/>
              </a:rPr>
              <a:t>표기법</a:t>
            </a:r>
            <a:endParaRPr lang="ko-KR" altLang="en-US" sz="3600" smtClean="0">
              <a:latin typeface="Times New Roman" pitchFamily="18" charset="0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763000" cy="4114800"/>
          </a:xfrm>
        </p:spPr>
        <p:txBody>
          <a:bodyPr/>
          <a:lstStyle/>
          <a:p>
            <a:pPr eaLnBrk="1" hangingPunct="1">
              <a:lnSpc>
                <a:spcPts val="2800"/>
              </a:lnSpc>
            </a:pPr>
            <a:r>
              <a:rPr lang="ko-KR" altLang="en-US" sz="2000" b="1" dirty="0" smtClean="0">
                <a:latin typeface="Times New Roman" pitchFamily="18" charset="0"/>
              </a:rPr>
              <a:t>정의 </a:t>
            </a:r>
            <a:r>
              <a:rPr lang="en-US" altLang="ko-KR" sz="2000" b="1" dirty="0" smtClean="0">
                <a:latin typeface="Times New Roman" pitchFamily="18" charset="0"/>
              </a:rPr>
              <a:t>: </a:t>
            </a:r>
            <a:r>
              <a:rPr lang="ko-KR" altLang="en-US" sz="2000" b="1" dirty="0" smtClean="0">
                <a:latin typeface="Times New Roman" pitchFamily="18" charset="0"/>
              </a:rPr>
              <a:t>점근적 하한</a:t>
            </a:r>
            <a:r>
              <a:rPr lang="en-US" altLang="ko-KR" sz="2000" b="1" dirty="0" smtClean="0">
                <a:latin typeface="Times New Roman" pitchFamily="18" charset="0"/>
              </a:rPr>
              <a:t>(asymptotic lower bound)</a:t>
            </a:r>
          </a:p>
          <a:p>
            <a:pPr lvl="1" eaLnBrk="1" hangingPunct="1">
              <a:lnSpc>
                <a:spcPts val="2800"/>
              </a:lnSpc>
            </a:pPr>
            <a:r>
              <a:rPr lang="ko-KR" altLang="en-US" sz="2000" dirty="0" smtClean="0">
                <a:latin typeface="Times New Roman" pitchFamily="18" charset="0"/>
              </a:rPr>
              <a:t>주어진 복잡도 함수 </a:t>
            </a:r>
            <a:r>
              <a:rPr lang="en-US" altLang="ko-KR" sz="2000" i="1" dirty="0" smtClean="0">
                <a:latin typeface="Times New Roman" pitchFamily="18" charset="0"/>
              </a:rPr>
              <a:t>f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이면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/>
            </a:r>
            <a:br>
              <a:rPr lang="en-US" altLang="ko-KR" sz="2000" dirty="0" smtClean="0">
                <a:latin typeface="Times New Roman" pitchFamily="18" charset="0"/>
                <a:sym typeface="Symbol" pitchFamily="18" charset="2"/>
              </a:rPr>
            </a:b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 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인 모든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에 대해서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g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</a:rPr>
              <a:t>)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solidFill>
                  <a:schemeClr val="tx2"/>
                </a:solidFill>
                <a:latin typeface="Times New Roman" pitchFamily="18" charset="0"/>
                <a:sym typeface="Symbol" pitchFamily="18" charset="2"/>
              </a:rPr>
              <a:t>)  0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성립하는 양의 실수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와 음이 아닌 정수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이 존재한다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.</a:t>
            </a:r>
          </a:p>
          <a:p>
            <a:pPr lvl="1" eaLnBrk="1" hangingPunct="1">
              <a:lnSpc>
                <a:spcPts val="2800"/>
              </a:lnSpc>
            </a:pP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(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 ={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g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): there exist positive constants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and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 such that </a:t>
            </a: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c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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  0 for all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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}</a:t>
            </a:r>
          </a:p>
          <a:p>
            <a:pPr lvl="1" eaLnBrk="1" hangingPunct="1">
              <a:lnSpc>
                <a:spcPts val="2800"/>
              </a:lnSpc>
            </a:pPr>
            <a:endParaRPr lang="en-US" altLang="ko-KR" sz="2000" dirty="0" smtClean="0">
              <a:latin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ts val="2800"/>
              </a:lnSpc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 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 (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)) 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읽는 방법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: </a:t>
            </a:r>
          </a:p>
          <a:p>
            <a:pPr lvl="1" eaLnBrk="1" hangingPunct="1">
              <a:lnSpc>
                <a:spcPts val="2800"/>
              </a:lnSpc>
              <a:buFont typeface="Symbol" pitchFamily="18" charset="2"/>
              <a:buChar char="-"/>
            </a:pPr>
            <a:r>
              <a:rPr lang="en-US" altLang="ko-KR" sz="2000" i="1" dirty="0" smtClean="0">
                <a:latin typeface="Times New Roman" pitchFamily="18" charset="0"/>
              </a:rPr>
              <a:t>g</a:t>
            </a:r>
            <a:r>
              <a:rPr lang="en-US" altLang="ko-KR" sz="2000" dirty="0" smtClean="0">
                <a:latin typeface="Times New Roman" pitchFamily="18" charset="0"/>
              </a:rPr>
              <a:t>(</a:t>
            </a:r>
            <a:r>
              <a:rPr lang="en-US" altLang="ko-KR" sz="2000" i="1" dirty="0" smtClean="0">
                <a:latin typeface="Times New Roman" pitchFamily="18" charset="0"/>
              </a:rPr>
              <a:t>n</a:t>
            </a:r>
            <a:r>
              <a:rPr lang="en-US" altLang="ko-KR" sz="2000" dirty="0" smtClean="0">
                <a:latin typeface="Times New Roman" pitchFamily="18" charset="0"/>
              </a:rPr>
              <a:t>)</a:t>
            </a:r>
            <a:r>
              <a:rPr lang="ko-KR" altLang="en-US" sz="2000" dirty="0" smtClean="0">
                <a:latin typeface="Times New Roman" pitchFamily="18" charset="0"/>
              </a:rPr>
              <a:t>은 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f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</a:t>
            </a:r>
            <a:r>
              <a:rPr lang="en-US" altLang="ko-KR" sz="2000" i="1" dirty="0" smtClean="0">
                <a:latin typeface="Times New Roman" pitchFamily="18" charset="0"/>
                <a:sym typeface="Symbol" pitchFamily="18" charset="2"/>
              </a:rPr>
              <a:t>n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)</a:t>
            </a:r>
            <a:r>
              <a:rPr lang="ko-KR" altLang="en-US" sz="2000" dirty="0" smtClean="0">
                <a:latin typeface="Times New Roman" pitchFamily="18" charset="0"/>
                <a:sym typeface="Symbol" pitchFamily="18" charset="2"/>
              </a:rPr>
              <a:t>의 오메가</a:t>
            </a:r>
            <a:r>
              <a:rPr lang="en-US" altLang="ko-KR" sz="2000" dirty="0" smtClean="0">
                <a:latin typeface="Times New Roman" pitchFamily="18" charset="0"/>
                <a:sym typeface="Symbol" pitchFamily="18" charset="2"/>
              </a:rPr>
              <a:t>(omega)</a:t>
            </a:r>
          </a:p>
        </p:txBody>
      </p:sp>
      <p:sp>
        <p:nvSpPr>
          <p:cNvPr id="38916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93D290-9996-49C5-96C0-910A865DDE23}" type="slidenum">
              <a:rPr lang="en-US" altLang="ko-KR" smtClean="0"/>
              <a:pPr/>
              <a:t>99</a:t>
            </a:fld>
            <a:endParaRPr lang="en-US" altLang="ko-K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대나무">
  <a:themeElements>
    <a:clrScheme name="">
      <a:dk1>
        <a:srgbClr val="3F3E00"/>
      </a:dk1>
      <a:lt1>
        <a:srgbClr val="E7F8C8"/>
      </a:lt1>
      <a:dk2>
        <a:srgbClr val="2A55AA"/>
      </a:dk2>
      <a:lt2>
        <a:srgbClr val="777777"/>
      </a:lt2>
      <a:accent1>
        <a:srgbClr val="FFFF99"/>
      </a:accent1>
      <a:accent2>
        <a:srgbClr val="FF9933"/>
      </a:accent2>
      <a:accent3>
        <a:srgbClr val="F1FBE0"/>
      </a:accent3>
      <a:accent4>
        <a:srgbClr val="343400"/>
      </a:accent4>
      <a:accent5>
        <a:srgbClr val="FFFFCA"/>
      </a:accent5>
      <a:accent6>
        <a:srgbClr val="E78A2D"/>
      </a:accent6>
      <a:hlink>
        <a:srgbClr val="00CC99"/>
      </a:hlink>
      <a:folHlink>
        <a:srgbClr val="B2B2B2"/>
      </a:folHlink>
    </a:clrScheme>
    <a:fontScheme name="대나무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>
    <a:extraClrScheme>
      <a:clrScheme name="대나무 1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2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5">
        <a:dk1>
          <a:srgbClr val="3D6D6C"/>
        </a:dk1>
        <a:lt1>
          <a:srgbClr val="DBF4AE"/>
        </a:lt1>
        <a:dk2>
          <a:srgbClr val="79AD3F"/>
        </a:dk2>
        <a:lt2>
          <a:srgbClr val="777777"/>
        </a:lt2>
        <a:accent1>
          <a:srgbClr val="EDAD39"/>
        </a:accent1>
        <a:accent2>
          <a:srgbClr val="FF6600"/>
        </a:accent2>
        <a:accent3>
          <a:srgbClr val="EAF8D3"/>
        </a:accent3>
        <a:accent4>
          <a:srgbClr val="335C5B"/>
        </a:accent4>
        <a:accent5>
          <a:srgbClr val="F4D3AE"/>
        </a:accent5>
        <a:accent6>
          <a:srgbClr val="E75C00"/>
        </a:accent6>
        <a:hlink>
          <a:srgbClr val="0033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6">
        <a:dk1>
          <a:srgbClr val="3F3E00"/>
        </a:dk1>
        <a:lt1>
          <a:srgbClr val="E7F8C8"/>
        </a:lt1>
        <a:dk2>
          <a:srgbClr val="2A690B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대나무 7">
        <a:dk1>
          <a:srgbClr val="3F3E00"/>
        </a:dk1>
        <a:lt1>
          <a:srgbClr val="E7F8C8"/>
        </a:lt1>
        <a:dk2>
          <a:srgbClr val="996600"/>
        </a:dk2>
        <a:lt2>
          <a:srgbClr val="777777"/>
        </a:lt2>
        <a:accent1>
          <a:srgbClr val="FFCC00"/>
        </a:accent1>
        <a:accent2>
          <a:srgbClr val="CC9900"/>
        </a:accent2>
        <a:accent3>
          <a:srgbClr val="F1FBE0"/>
        </a:accent3>
        <a:accent4>
          <a:srgbClr val="343400"/>
        </a:accent4>
        <a:accent5>
          <a:srgbClr val="FFE2AA"/>
        </a:accent5>
        <a:accent6>
          <a:srgbClr val="B98A00"/>
        </a:accent6>
        <a:hlink>
          <a:srgbClr val="2CC0A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Office\Templates\디자인\대나무.pot</Template>
  <TotalTime>3604</TotalTime>
  <Words>6801</Words>
  <Application>Microsoft Office PowerPoint</Application>
  <PresentationFormat>화면 슬라이드 쇼(4:3)</PresentationFormat>
  <Paragraphs>1431</Paragraphs>
  <Slides>122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122</vt:i4>
      </vt:variant>
    </vt:vector>
  </HeadingPairs>
  <TitlesOfParts>
    <vt:vector size="136" baseType="lpstr">
      <vt:lpstr>Gulim</vt:lpstr>
      <vt:lpstr>Gulim</vt:lpstr>
      <vt:lpstr>궁서체</vt:lpstr>
      <vt:lpstr>Malgun Gothic</vt:lpstr>
      <vt:lpstr>Malgun Gothic</vt:lpstr>
      <vt:lpstr>Arial</vt:lpstr>
      <vt:lpstr>Courier New</vt:lpstr>
      <vt:lpstr>Symbol</vt:lpstr>
      <vt:lpstr>Times New Roman</vt:lpstr>
      <vt:lpstr>Wingdings</vt:lpstr>
      <vt:lpstr>Wingdings 2</vt:lpstr>
      <vt:lpstr>대나무</vt:lpstr>
      <vt:lpstr>Equation</vt:lpstr>
      <vt:lpstr>수식</vt:lpstr>
      <vt:lpstr>1장. 알고리즘:효율, 분석 그리고 차수  (Algorithm: efficiency, analysis, and order)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정의: 알고리즘(algorithm)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학습 목표</vt:lpstr>
      <vt:lpstr>PowerPoint 프레젠테이션</vt:lpstr>
      <vt:lpstr>PowerPoint 프레젠테이션</vt:lpstr>
      <vt:lpstr>알고리즘과 Method의 차이</vt:lpstr>
      <vt:lpstr>PowerPoint 프레젠테이션</vt:lpstr>
      <vt:lpstr>알고리즘의 예</vt:lpstr>
      <vt:lpstr>문제의 표기 방법</vt:lpstr>
      <vt:lpstr>문제의 예(정렬)</vt:lpstr>
      <vt:lpstr>문제의 예(검색)</vt:lpstr>
      <vt:lpstr>알고리즘의 표기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C++와 의사코드의 차이점(1)</vt:lpstr>
      <vt:lpstr>C++와 의사코드의 차이점(2)</vt:lpstr>
      <vt:lpstr>C++와 의사코드의 차이점(3)</vt:lpstr>
      <vt:lpstr>순차검색 알고리즘 (sequential search)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이분검색 알고리즘 (binary search)</vt:lpstr>
      <vt:lpstr>PowerPoint 프레젠테이션</vt:lpstr>
      <vt:lpstr>PowerPoint 프레젠테이션</vt:lpstr>
      <vt:lpstr>순차검색 vs. 이분검색</vt:lpstr>
      <vt:lpstr>n번째 피보나찌 수 구하기</vt:lpstr>
      <vt:lpstr>PowerPoint 프레젠테이션</vt:lpstr>
      <vt:lpstr>피보나찌 수 구하기(재귀적 방법)</vt:lpstr>
      <vt:lpstr>PowerPoint 프레젠테이션</vt:lpstr>
      <vt:lpstr>PowerPoint 프레젠테이션</vt:lpstr>
      <vt:lpstr>fib(n)의 함수 호출 횟수 계산</vt:lpstr>
      <vt:lpstr>수학적 귀납법 (mathematical induction)</vt:lpstr>
      <vt:lpstr>PowerPoint 프레젠테이션</vt:lpstr>
      <vt:lpstr>계산한 호출 횟수의 검증</vt:lpstr>
      <vt:lpstr>피보나찌 수 구하기 알고리즘 (반복적 방법)</vt:lpstr>
      <vt:lpstr>PowerPoint 프레젠테이션</vt:lpstr>
      <vt:lpstr>두 피보나찌 알고리즘의 비교</vt:lpstr>
      <vt:lpstr>PowerPoint 프레젠테이션</vt:lpstr>
      <vt:lpstr>PowerPoint 프레젠테이션</vt:lpstr>
      <vt:lpstr>알고리즘의 분석(analysis)(1)</vt:lpstr>
      <vt:lpstr>알고리즘의 분석(2)</vt:lpstr>
      <vt:lpstr>분석 방법의 종류 (1)</vt:lpstr>
      <vt:lpstr>분석 방법의 종류 (2)</vt:lpstr>
      <vt:lpstr>PowerPoint 프레젠테이션</vt:lpstr>
      <vt:lpstr>PowerPoint 프레젠테이션</vt:lpstr>
      <vt:lpstr>배열덧셈 시간복잡도 분석</vt:lpstr>
      <vt:lpstr>PowerPoint 프레젠테이션</vt:lpstr>
      <vt:lpstr>교환정렬 시간복잡도 분석(1)</vt:lpstr>
      <vt:lpstr>PowerPoint 프레젠테이션</vt:lpstr>
      <vt:lpstr>순차검색 시간복잡도 분석 (최악)</vt:lpstr>
      <vt:lpstr>PowerPoint 프레젠테이션</vt:lpstr>
      <vt:lpstr>순차검색 시간복잡도 분석 (평균)</vt:lpstr>
      <vt:lpstr>PowerPoint 프레젠테이션</vt:lpstr>
      <vt:lpstr>순차검색 시간복잡도 분석 (최선)</vt:lpstr>
      <vt:lpstr>PowerPoint 프레젠테이션</vt:lpstr>
      <vt:lpstr>정확도(correctness) 분석</vt:lpstr>
      <vt:lpstr>차수(order)</vt:lpstr>
      <vt:lpstr>대표적인 복잡도 함수</vt:lpstr>
      <vt:lpstr>2차 항이 궁극적으로 지배한다.</vt:lpstr>
      <vt:lpstr>높은 차수항이 궁극적으로 지배한다.</vt:lpstr>
      <vt:lpstr>복잡도 함수의 증가율</vt:lpstr>
      <vt:lpstr>PowerPoint 프레젠테이션</vt:lpstr>
      <vt:lpstr>Asymptotic(점근적) Behavior</vt:lpstr>
      <vt:lpstr>복잡도 함수 표기법</vt:lpstr>
      <vt:lpstr>큰(big) 표기법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 표기법</vt:lpstr>
      <vt:lpstr>PowerPoint 프레젠테이션</vt:lpstr>
      <vt:lpstr> 표기법</vt:lpstr>
      <vt:lpstr> 표기법 : 예</vt:lpstr>
      <vt:lpstr> 표기법 : 예 (계속)</vt:lpstr>
      <vt:lpstr> 표기법 : 예 (계속)</vt:lpstr>
      <vt:lpstr>PowerPoint 프레젠테이션</vt:lpstr>
      <vt:lpstr> 표기법</vt:lpstr>
      <vt:lpstr>PowerPoint 프레젠테이션</vt:lpstr>
      <vt:lpstr>PowerPoint 프레젠테이션</vt:lpstr>
      <vt:lpstr>작은(small)  표기법</vt:lpstr>
      <vt:lpstr>큰   vs.작은 o</vt:lpstr>
      <vt:lpstr>작은 o 표기법 : 예</vt:lpstr>
      <vt:lpstr>작은 o 표기법 : 예 (계속)</vt:lpstr>
      <vt:lpstr>ω 표기법</vt:lpstr>
      <vt:lpstr>차수의 주요 성질  I</vt:lpstr>
      <vt:lpstr>PowerPoint 프레젠테이션</vt:lpstr>
      <vt:lpstr>극한(limit)를 이용하여 차수를 구하는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한양 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서막</dc:title>
  <dc:creator>han</dc:creator>
  <cp:lastModifiedBy>Eum Se Woong</cp:lastModifiedBy>
  <cp:revision>262</cp:revision>
  <dcterms:created xsi:type="dcterms:W3CDTF">1999-08-17T02:45:08Z</dcterms:created>
  <dcterms:modified xsi:type="dcterms:W3CDTF">2019-03-19T05:33:49Z</dcterms:modified>
</cp:coreProperties>
</file>